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83" r:id="rId5"/>
    <p:sldId id="280" r:id="rId6"/>
    <p:sldId id="281" r:id="rId7"/>
    <p:sldId id="287" r:id="rId8"/>
    <p:sldId id="282" r:id="rId9"/>
    <p:sldId id="284" r:id="rId10"/>
    <p:sldId id="285" r:id="rId11"/>
    <p:sldId id="286" r:id="rId12"/>
    <p:sldId id="288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84CC"/>
    <a:srgbClr val="03136A"/>
    <a:srgbClr val="35759D"/>
    <a:srgbClr val="35B19D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5596" autoAdjust="0"/>
  </p:normalViewPr>
  <p:slideViewPr>
    <p:cSldViewPr>
      <p:cViewPr>
        <p:scale>
          <a:sx n="50" d="100"/>
          <a:sy n="50" d="100"/>
        </p:scale>
        <p:origin x="-869" y="-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55815-8990-49A4-B9F1-19D8EB2FB8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FA9EE-FA4C-46D9-A0F9-3C47B95F4913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26B7A-9E75-48EB-A4B7-99FC657E08BD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31271-DD74-4DE3-9B13-187A3C1C814C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istra</a:t>
            </a:r>
            <a:r>
              <a:rPr lang="hr-HR" sz="4800" dirty="0" err="1" smtClean="0">
                <a:latin typeface="Times New Roman" pitchFamily="18" charset="0"/>
                <a:cs typeface="Times New Roman" pitchFamily="18" charset="0"/>
              </a:rPr>
              <a:t>živanja</a:t>
            </a:r>
            <a:r>
              <a:rPr lang="hr-HR" sz="4800" dirty="0" smtClean="0"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it-IT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4800" dirty="0" smtClean="0">
                <a:latin typeface="Times New Roman" pitchFamily="18" charset="0"/>
                <a:cs typeface="Times New Roman" pitchFamily="18" charset="0"/>
              </a:rPr>
              <a:t>psihologiji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forum.net.hr/cfs-file.ashx/__key/CommunityServer.Discussions.Components.Files/19/8321.hirn1_5F00_jpg_5F00_46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123728" cy="212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1.bp.blogspot.com/_Tfj3XywU1s0/SeMxZ9rIzLI/AAAAAAAAADo/yy4pI6JlaCU/s320/comportamen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3048000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www.kinderuniversitaet.uzh.ch/archiv/2010hs/vorlesungen/anthropologie/af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4032448" cy="2712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http://www.tz-online.de/bilder/2009/01/08/30205/1967910915-pilger_475px.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84784"/>
            <a:ext cx="2880320" cy="215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3561" y="332656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Eksperimentalna metoda</a:t>
            </a:r>
            <a:endParaRPr lang="hr-H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654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Tx/>
              <a:buChar char="-"/>
            </a:pP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Najčešće laboratorij</a:t>
            </a:r>
          </a:p>
          <a:p>
            <a:pPr algn="l">
              <a:buFontTx/>
              <a:buChar char="-"/>
            </a:pP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Kontroliranje varijabli</a:t>
            </a:r>
          </a:p>
          <a:p>
            <a:pPr algn="l">
              <a:buFontTx/>
              <a:buChar char="-"/>
            </a:pP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Ovisna i neovisna varijabla (krvni tlak – sol; zdravlje - stres)</a:t>
            </a:r>
          </a:p>
          <a:p>
            <a:pPr algn="l">
              <a:buFontTx/>
              <a:buChar char="-"/>
            </a:pP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zravna kontrola iskustava životinja i ljudi</a:t>
            </a:r>
          </a:p>
          <a:p>
            <a:pPr algn="l">
              <a:buFontTx/>
              <a:buChar char="-"/>
            </a:pP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Eksperimentalna i kontrolna skupina</a:t>
            </a:r>
          </a:p>
          <a:p>
            <a:pPr algn="l"/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42" name="Picture 2" descr="http://d3sdoylwcs36el.cloudfront.net/adsense-revenue-fluctuations_id8181972_size48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3095624"/>
            <a:ext cx="4591050" cy="3762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0179" y="332656"/>
            <a:ext cx="3249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Kliničke metode</a:t>
            </a:r>
            <a:endParaRPr lang="hr-H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866" name="Picture 2" descr="http://www.synergiacentrotrauma.it/modules/wfsection/images/psicoterapia%2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1962150" cy="2000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861048"/>
            <a:ext cx="84711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Razgovor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prava i sebi svojstvena tehnika koja se temelji na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proučavanje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studiranju ljudskog ponašanja unutar procesa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razgovora.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Tijekom 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razgovora se skupljaju podaci, analiziraju, obrađuju informacije kako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 temelju dobivenih podataka mogla stvoriti zaključna hipoteza.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222812"/>
            <a:ext cx="7511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Klinički razgovor: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Dijagnostički, Terapeutski, Orijentacijski, Odgojni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661248"/>
            <a:ext cx="85138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Karakteristike koja pridonose kvalitetnom razgovoru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Sklapanje saveza –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promatranje svijet očima osobe koja traži pomoć, empatija, verbalna i neverbalna</a:t>
            </a:r>
          </a:p>
          <a:p>
            <a:pPr algn="l"/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omunikacija – način odnosa</a:t>
            </a:r>
          </a:p>
        </p:txBody>
      </p:sp>
      <p:pic>
        <p:nvPicPr>
          <p:cNvPr id="164868" name="Picture 4" descr="https://encrypted-tbn0.gstatic.com/images?q=tbn:ANd9GcTI5Ozd7R8EJlMY0Cfb4Cznhl1tqN3pNtBtHxtUa12s1vxNPkye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1728192" cy="1294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870" name="Picture 6" descr="http://upload.wikimedia.org/wikipedia/commons/thumb/b/b8/Ear.jpg/150px-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1428750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872" name="Picture 8" descr="http://www.questotrentino.it/2011/01/30gg_kessler_giovanni_annoi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00808"/>
            <a:ext cx="172608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874" name="Picture 10" descr="http://www.profitlista.com/wp-content/uploads/2012/01/kljucne-rijeci-seo-optimizac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18002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0902" y="404664"/>
            <a:ext cx="301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Etička pitanja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958" y="2204864"/>
            <a:ext cx="3326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Etično</a:t>
            </a:r>
          </a:p>
          <a:p>
            <a:pPr algn="l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Etički odbor</a:t>
            </a:r>
          </a:p>
          <a:p>
            <a:pPr algn="l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Pristanak na sudjelovanje</a:t>
            </a:r>
          </a:p>
          <a:p>
            <a:pPr algn="l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Povjerljivo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914" name="Picture 2" descr="http://us.123rf.com/400wm/400/400/pixelsaway/pixelsaway1008/pixelsaway100800009/7527754-was-ist-ethik--frage-in-vintage-buchdruck-druckstocke-befleckt-von-farbigen-druckfarben-isoliert-a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680520" cy="3677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4365104"/>
            <a:ext cx="74542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www.hrcak.srce.hr</a:t>
            </a:r>
          </a:p>
          <a:p>
            <a:pPr algn="l"/>
            <a:r>
              <a:rPr lang="it-IT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</a:t>
            </a:r>
            <a:r>
              <a:rPr lang="hr-H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štvene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znanosti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Psihologija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Društvena istraživanja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2012. Vol. 21</a:t>
            </a:r>
          </a:p>
          <a:p>
            <a:pPr algn="l"/>
            <a:r>
              <a:rPr lang="hr-HR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“Nove spoznaje u istraživanjima samopoštovanja: Konstrukt sigurnosti</a:t>
            </a:r>
          </a:p>
          <a:p>
            <a:pPr algn="l"/>
            <a:r>
              <a:rPr lang="hr-HR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Samopoštovanja” 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(Jelić M.)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6006" y="188640"/>
            <a:ext cx="5949064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Psi</a:t>
            </a:r>
            <a:r>
              <a:rPr lang="it-IT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hr-HR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ologijska</a:t>
            </a:r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teorija, Svakodnevno iskustvo</a:t>
            </a:r>
          </a:p>
          <a:p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Opća, narodna vjerovanja</a:t>
            </a:r>
            <a:endParaRPr lang="hr-H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664" y="1340768"/>
            <a:ext cx="2598789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Istraživačko pitanje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9485" y="1340768"/>
            <a:ext cx="149912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Hipoteze?</a:t>
            </a:r>
            <a:endParaRPr lang="hr-H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2536" y="1988840"/>
            <a:ext cx="2735044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Ispitavanje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istraživačkog pitanja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4470" y="2132856"/>
            <a:ext cx="300915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Provjeravanje hipoteze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3140968"/>
            <a:ext cx="2438489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Podaci - Opažanja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4005064"/>
            <a:ext cx="2836033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Izvlačenje zaključaka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85576" y="4941168"/>
            <a:ext cx="2989922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Izgrađivanje teorije ili </a:t>
            </a:r>
          </a:p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Njezina modifikacija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2322" y="6093296"/>
            <a:ext cx="475643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Nova istraživačka pitanja ili hipoteze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3635896" y="908720"/>
            <a:ext cx="288032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444208" y="836712"/>
            <a:ext cx="288032" cy="64807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804248" y="1844824"/>
            <a:ext cx="0" cy="3600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995936" y="1772816"/>
            <a:ext cx="0" cy="3600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3779912" y="2708920"/>
            <a:ext cx="720080" cy="50405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5508104" y="2708920"/>
            <a:ext cx="648072" cy="504056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5004048" y="3645024"/>
            <a:ext cx="0" cy="3600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5004048" y="4509120"/>
            <a:ext cx="0" cy="3600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004048" y="5805264"/>
            <a:ext cx="0" cy="360040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33473" y="1628800"/>
            <a:ext cx="7612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Znanstvena metoda</a:t>
            </a: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Organizirani način upotrebe 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iskustva</a:t>
            </a:r>
          </a:p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provjeravanja ideja s ciljem proširivanja znanja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1" y="256490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Kao znanost, psihologija je odgovorna za </a:t>
            </a:r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brižljivo ispitivanje </a:t>
            </a:r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ljudskog </a:t>
            </a:r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iskustva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Zbog </a:t>
            </a: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toga, sljedeće što psiholozi rade jeste 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ispitivanje istraživačkog </a:t>
            </a: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pitanja ili testiranje 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hipoteze pomoću </a:t>
            </a: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kontroliranih metoda kakvo 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prirodno </a:t>
            </a:r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ili laboratorijsko opažanje</a:t>
            </a:r>
            <a:r>
              <a:rPr lang="hr-H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hr-HR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eksperiment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653136"/>
            <a:ext cx="804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Objavljivanje istraživačkog izvještaja – ponavljanje istraživanja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www.scope-mr.ch/uploads/pics/quantitative-forschungsmethod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184177" cy="1533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204864"/>
            <a:ext cx="5052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Hipoteza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Pretpostavka -  Svi studenti</a:t>
            </a:r>
          </a:p>
          <a:p>
            <a:pPr algn="l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uče za ispite!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332656"/>
            <a:ext cx="3563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Korisni pojmovi</a:t>
            </a:r>
            <a:endParaRPr lang="hr-HR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2204864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Populacija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8184" y="5445224"/>
            <a:ext cx="2792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Uzorak</a:t>
            </a:r>
            <a:r>
              <a:rPr lang="it-IT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slu</a:t>
            </a:r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čajni u.)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3140968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Generalizacija</a:t>
            </a:r>
            <a:endParaRPr lang="hr-HR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304" y="1700808"/>
            <a:ext cx="2753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Varijabla</a:t>
            </a:r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Studenti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824" name="Picture 8" descr="http://www.unios.hr/uploads/monografija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6195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2826" name="Picture 10" descr="http://www.marsicalive.it/wp-content/uploads/2011/10/sondagg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9190" y="2636912"/>
            <a:ext cx="4384810" cy="2658021"/>
          </a:xfrm>
          <a:prstGeom prst="rect">
            <a:avLst/>
          </a:prstGeom>
          <a:noFill/>
        </p:spPr>
      </p:pic>
      <p:pic>
        <p:nvPicPr>
          <p:cNvPr id="162828" name="Picture 12" descr="http://vallodidianoelezioni.myblog.it/media/00/00/596000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869160"/>
            <a:ext cx="1656184" cy="179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2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2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ww.crastulo.it/media/22/58942094893582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49166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1484784"/>
            <a:ext cx="281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Teoretska psihologija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166" y="4077072"/>
            <a:ext cx="3587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Proširivanje teorije</a:t>
            </a:r>
          </a:p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Provjera hipoteze ili pretpostavki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32656"/>
            <a:ext cx="594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Svrha istraživanja u psihologiji</a:t>
            </a:r>
            <a:endParaRPr lang="hr-H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8724" name="Picture 4" descr="http://www.virtuslanciano.it/images/news/contenuti/difficol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249" y="3789040"/>
            <a:ext cx="433775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436096" y="3356992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Primijenjena psihologija</a:t>
            </a:r>
            <a:endParaRPr lang="hr-HR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2823" y="2924944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Pomoć pojedincu ili skupini u poteškoći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rved Left Arrow 10"/>
          <p:cNvSpPr/>
          <p:nvPr/>
        </p:nvSpPr>
        <p:spPr bwMode="auto">
          <a:xfrm rot="18508160">
            <a:off x="5321846" y="1093723"/>
            <a:ext cx="1092595" cy="2074941"/>
          </a:xfrm>
          <a:prstGeom prst="curvedLef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6775202">
            <a:off x="2895597" y="4490605"/>
            <a:ext cx="1042058" cy="2551714"/>
          </a:xfrm>
          <a:prstGeom prst="curvedLef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0593" y="332656"/>
            <a:ext cx="578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Metode opažanja u psihologiji</a:t>
            </a:r>
            <a:endParaRPr lang="hr-H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3995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1. Proučavanje pojedinih slučajeva</a:t>
            </a:r>
            <a:endParaRPr lang="hr-H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746" name="Picture 2" descr="http://www.scuoleverona18.it/scuola05/aggottobre/3otto/3ottfratt/osserva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800225" cy="14382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9712" y="2420888"/>
            <a:ext cx="2217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Životopis – intervju</a:t>
            </a:r>
          </a:p>
          <a:p>
            <a:pPr algn="l"/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pitnici, testovi</a:t>
            </a: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750" name="Picture 6" descr="http://www.prigo.si/ank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72816"/>
            <a:ext cx="1964457" cy="203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364088" y="1772816"/>
            <a:ext cx="1225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Anketa</a:t>
            </a:r>
            <a:endParaRPr lang="hr-HR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497" y="2276872"/>
            <a:ext cx="28344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Upitnik</a:t>
            </a:r>
          </a:p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Intervju</a:t>
            </a:r>
          </a:p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-Istraživanje o stavovima </a:t>
            </a:r>
          </a:p>
          <a:p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mišljenjima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752" name="Picture 8" descr="http://www.thinkthanks.it/thth/images/stories/slides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2523504" cy="1408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059832" y="4005064"/>
            <a:ext cx="1209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Testovi</a:t>
            </a:r>
            <a:endParaRPr lang="hr-HR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4365104"/>
            <a:ext cx="55451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Mjerenje osobina u populaciji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-pouzdanost, valjanost, osjetljivost, praktičnost testa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Vrste – temeljno 2 – strukturirani i </a:t>
            </a:r>
            <a:r>
              <a:rPr lang="hr-HR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projetkivni</a:t>
            </a:r>
            <a:endParaRPr lang="hr-HR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Koriste se u svrhu: klinička, profesionalna, školska, </a:t>
            </a:r>
          </a:p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istraživanje,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4.bp.blogspot.com/_e3BsDt7_O88/Scp3BuDpntI/AAAAAAAAhKg/kL4n0tq050s/s800/TAT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98588"/>
            <a:ext cx="6480720" cy="494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6615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 (</a:t>
            </a:r>
            <a:r>
              <a:rPr lang="hr-HR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Thematic</a:t>
            </a:r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appaerception</a:t>
            </a:r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test)</a:t>
            </a:r>
          </a:p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Projektivni</a:t>
            </a:r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test</a:t>
            </a:r>
            <a:endParaRPr lang="hr-H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0593" y="332656"/>
            <a:ext cx="578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Metode opažanja u psihologiji</a:t>
            </a:r>
            <a:endParaRPr lang="hr-H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556792"/>
            <a:ext cx="3576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Metoda prirodnog opažanja </a:t>
            </a:r>
            <a:endParaRPr lang="hr-HR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70" name="Picture 2" descr="http://4.bp.blogspot.com/-Q39086nqlq0/T42W8bFD-II/AAAAAAAAHWs/7K6t3OdA-QE/s1600/pellegrinaggio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528392" cy="235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0183" y="4581128"/>
            <a:ext cx="401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Uobičajeno kretanje – nenametljivost</a:t>
            </a:r>
          </a:p>
          <a:p>
            <a:pPr algn="l"/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bjektivnost proučavanja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0772" name="Picture 4" descr="http://us.123rf.com/400wm/400/400/janpietruszk/janpietruszk1101/janpietruszk110100184/8564597-animali-di-laborato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3420379" cy="228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983463" y="1556792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Laboratorij</a:t>
            </a:r>
            <a:endParaRPr lang="hr-HR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4581128"/>
            <a:ext cx="4169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Provjeravaju se i demonstriraju teorije,</a:t>
            </a:r>
          </a:p>
          <a:p>
            <a:pPr algn="l"/>
            <a:r>
              <a:rPr lang="hr-H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ehnike i metode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9110" y="332656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Metoda korelacije</a:t>
            </a:r>
            <a:endParaRPr lang="hr-H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908" y="1772816"/>
            <a:ext cx="836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r-HR" sz="2000" b="1" dirty="0" smtClean="0">
                <a:solidFill>
                  <a:srgbClr val="000000"/>
                </a:solidFill>
              </a:rPr>
              <a:t>Znanstvena metoda kojom se proučavaju odnosi među varijablama.</a:t>
            </a:r>
            <a:endParaRPr lang="hr-HR" sz="2000" b="1" dirty="0">
              <a:solidFill>
                <a:srgbClr val="000000"/>
              </a:solidFill>
            </a:endParaRPr>
          </a:p>
        </p:txBody>
      </p:sp>
      <p:pic>
        <p:nvPicPr>
          <p:cNvPr id="161794" name="Picture 2" descr="http://speakitalianmagically.com/files/2010/09/sleep-learn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852936"/>
            <a:ext cx="3528392" cy="23522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7748" y="306896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Pozitivna </a:t>
            </a:r>
            <a:r>
              <a:rPr lang="hr-HR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+1,00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4598" y="3140968"/>
            <a:ext cx="1835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Negativna </a:t>
            </a:r>
            <a:r>
              <a:rPr lang="hr-HR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-1,00</a:t>
            </a:r>
            <a:endParaRPr lang="hr-HR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796" name="Picture 4" descr="http://3.bp.blogspot.com/-vHKZYFM_01g/T7SiMoQDZsI/AAAAAAAAHGY/4NFpE5RvJuM/s1600/crescita-personal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1798" name="Picture 6" descr="http://aloeforever.altervista.org/wordpress/wp-content/uploads/2009/12/alibi_aloefore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933056"/>
            <a:ext cx="1763638" cy="2593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161</TotalTime>
  <Words>389</Words>
  <Application>Microsoft Office PowerPoint</Application>
  <PresentationFormat>On-screen Show (4:3)</PresentationFormat>
  <Paragraphs>88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powerpoint-template</vt:lpstr>
      <vt:lpstr>Metode istraživanja u psihologiji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istraživanja u psihologiji</dc:title>
  <dc:creator>Josip Bošnjaković</dc:creator>
  <cp:lastModifiedBy>Josip Bošnjaković</cp:lastModifiedBy>
  <cp:revision>22</cp:revision>
  <dcterms:created xsi:type="dcterms:W3CDTF">2012-10-11T06:52:19Z</dcterms:created>
  <dcterms:modified xsi:type="dcterms:W3CDTF">2012-10-12T06:55:43Z</dcterms:modified>
</cp:coreProperties>
</file>