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6" r:id="rId9"/>
    <p:sldId id="264" r:id="rId10"/>
    <p:sldId id="265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E6E6C4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0877" autoAdjust="0"/>
  </p:normalViewPr>
  <p:slideViewPr>
    <p:cSldViewPr>
      <p:cViewPr varScale="1">
        <p:scale>
          <a:sx n="53" d="100"/>
          <a:sy n="53" d="100"/>
        </p:scale>
        <p:origin x="-2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22C3F-9FDC-41E8-BF1C-B61C51D33C9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00A3-3C73-4635-AEDD-00E34358332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0C37E-D1F7-4612-A82E-8B24BE4930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EFE5-5F98-46E8-96EE-BAF13B9809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78743-29AA-44DC-9A10-3EB05C012FB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6CB03-383A-47C5-9AC9-27C4D9B07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0FE4E-2236-4377-8F02-4D12966511B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7A33F-01A2-41B4-8DAE-1A0BC0F45D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EE11-0FA4-4869-8A23-B51F3DA512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1DFAB-8005-4AE3-874F-D233328BD2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157E-AC46-4204-B1AB-7FC533077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85659A-489C-4A37-B455-CF8C45E0C84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George_Berkeley" TargetMode="External"/><Relationship Id="rId2" Type="http://schemas.openxmlformats.org/officeDocument/2006/relationships/hyperlink" Target="http://it.wikipedia.org/wiki/John_Lock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t.wikipedia.org/wiki/David_Hu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427984" y="260648"/>
            <a:ext cx="4428629" cy="1512441"/>
          </a:xfrm>
        </p:spPr>
        <p:txBody>
          <a:bodyPr/>
          <a:lstStyle/>
          <a:p>
            <a:pPr algn="l"/>
            <a:r>
              <a:rPr lang="es-U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U PSIHOLOGIJU</a:t>
            </a:r>
            <a:endParaRPr lang="es-E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276872"/>
            <a:ext cx="48942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sc. Josip Bo</a:t>
            </a:r>
            <a:r>
              <a:rPr lang="hr-H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šnjaković</a:t>
            </a:r>
            <a:endParaRPr lang="hr-H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hr-H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josip.bosnjakovic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@djkbf.hr</a:t>
            </a:r>
          </a:p>
          <a:p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Konzultacije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Petkom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od 13 h </a:t>
            </a:r>
          </a:p>
          <a:p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prethodnu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najavu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mailom</a:t>
            </a:r>
            <a:endParaRPr lang="it-IT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kabinet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broj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8)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barem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prije</a:t>
            </a:r>
            <a:endParaRPr lang="it-IT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Raspored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akademske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godine str.74/75</a:t>
            </a:r>
            <a:endParaRPr lang="hr-H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psyco.com/psicologia.html/psicologiabase/comportamentismo/pavlovmeto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1844824"/>
            <a:ext cx="3600400" cy="18029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592" y="332656"/>
            <a:ext cx="9121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Suvremene perspektive/pravci u psihologiji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72816"/>
            <a:ext cx="5642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Psihodinamički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pristup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 nesvjesni aspekti uma;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konflikti između bioloških nagona i zahtjeva društva;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važnost ranog iskustva (obitelj) (Freud)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polopsicodinamiche.com/wp-content/uploads/mad_picasso-mad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192223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2780928"/>
            <a:ext cx="4174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Bihevioristički pristup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 znanstveno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opažanje ponašanja i njegovih</a:t>
            </a:r>
          </a:p>
          <a:p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okolinskih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odrednica (Watson, Pavlov)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3789040"/>
            <a:ext cx="6739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Humanistički pristup –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osobni razvoj (ljudski potencijali);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sloboda izbora; pozitivne kvalitete ljudskog iskustva (C.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Rogers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 A. Maslow) (empatija)</a:t>
            </a:r>
          </a:p>
        </p:txBody>
      </p:sp>
      <p:pic>
        <p:nvPicPr>
          <p:cNvPr id="22536" name="Picture 8" descr="http://www.autostima-bologna.it/img/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37112"/>
            <a:ext cx="1835696" cy="21270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4941168"/>
            <a:ext cx="38956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Kognitivni pristup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 proučavanje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mentalnih procesa uključenih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 spoznaju: kako usmjeravamo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pažnju, kako percipiramo, pamtimo,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razmišljamo i rješavamo probleme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10" descr="http://www.stateofmind.it/wp-content/uploads/2011/08/psicoterapia_nucleare-300x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97152"/>
            <a:ext cx="231454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2" y="332656"/>
            <a:ext cx="9121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Suvremene perspektive/pravci u psihologiji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38379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Biološki pristup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 mozak i živčani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sustav imaju središnju ulogu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 razumijevanju ponašanja,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mišljenja i emocija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t0.gstatic.com/images?q=tbn:ANd9GcS9tNq7mSnv-lDDYr5TohdrHYoDTBM2leAYN6-2x9k34x1bQ0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1905000" cy="126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1772816"/>
            <a:ext cx="27671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Evolucijski pristup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izučavanje utjecaja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evolucijskih i genetskih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čimbenika na ponašanje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prilagodbe/adaptacije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miglioriamociadesso.com/benessere/wp-content/uploads/2010/10/evoluzione_con_humour_imag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639277" cy="27294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284984"/>
            <a:ext cx="5666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Sociokulturni pristup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– važnost socijalnog,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kulturnog, povijesnog konteksta djelovanja pojedinca</a:t>
            </a:r>
          </a:p>
        </p:txBody>
      </p:sp>
      <p:pic>
        <p:nvPicPr>
          <p:cNvPr id="24582" name="Picture 6" descr="http://www.firsttutors.com/blog/uk/files/2012/07/different-cultu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2304256" cy="235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564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Što ustvari rade psiholozi?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916832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Objekt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studija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psihologije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36912"/>
            <a:ext cx="308270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Teoretska psihologija:</a:t>
            </a:r>
          </a:p>
          <a:p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Opća psihologija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Psihofiziologija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Psihologija životinja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Razvojna psihologija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Socijalna psihologija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Psihopatologija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Dinamička psihologija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2636912"/>
            <a:ext cx="492955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Primijenjena psihologija: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Klinička psihologija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odgoja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Organizacijska psihologija-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psihologija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rada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forenzike/Forenzička psihologija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Druge primijenjene discipline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564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Što ustvari rade psiholozi?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08920"/>
            <a:ext cx="38892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Klinička psihologija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zdravlja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Medicinska psihologija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zajednice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Psihosomatika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Seksologija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Diferencijalna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psiholgija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Psihodijagnostika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Psihoterapija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Psihologija odgoja/odgojna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psih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Psihopedagogija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Školska psihologija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3992" y="2708920"/>
            <a:ext cx="51800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Organizacijska psihologija-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psihologija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rada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Komercijalna psihologija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reklama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Industrijska psihologija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Psihologija forenzike/Forenzička psihologija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zatvora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Kriminalistička psihologija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Druge primijenjene discipline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Psihologija umjetnosti, sporta, Vojna</a:t>
            </a:r>
          </a:p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psihologija, mase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1844824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Primijenjena psihologija: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276872"/>
            <a:ext cx="6955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Times New Roman" pitchFamily="18" charset="0"/>
                <a:cs typeface="Times New Roman" pitchFamily="18" charset="0"/>
              </a:rPr>
              <a:t>istra</a:t>
            </a:r>
            <a:r>
              <a:rPr lang="hr-HR" sz="4000" dirty="0" err="1" smtClean="0">
                <a:latin typeface="Times New Roman" pitchFamily="18" charset="0"/>
                <a:cs typeface="Times New Roman" pitchFamily="18" charset="0"/>
              </a:rPr>
              <a:t>živanja</a:t>
            </a: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 u psihologiji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32656"/>
            <a:ext cx="343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Iduća tema:</a:t>
            </a:r>
            <a:endParaRPr lang="hr-HR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188640"/>
            <a:ext cx="4293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Psihologija</a:t>
            </a:r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</a:t>
            </a:r>
            <a:r>
              <a:rPr lang="hr-H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štvena</a:t>
            </a:r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znanost?</a:t>
            </a:r>
          </a:p>
          <a:p>
            <a:endParaRPr lang="hr-H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Što je bit čovjeka?</a:t>
            </a:r>
            <a:endParaRPr lang="hr-H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628800"/>
            <a:ext cx="5335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Definicija – Znanstveno proučavanje ponašanja</a:t>
            </a:r>
          </a:p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pojedinca kao i njegovih mentalnih procesa.</a:t>
            </a:r>
          </a:p>
          <a:p>
            <a:r>
              <a:rPr lang="hr-H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Zimbardo</a:t>
            </a:r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r-H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Gerrig</a:t>
            </a:r>
            <a:endParaRPr lang="hr-H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Definicija - Psihologija je znanost o doživljajima i</a:t>
            </a:r>
          </a:p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ponašanju koje je odraz tih doživljaja (</a:t>
            </a:r>
            <a:r>
              <a:rPr lang="hr-H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Petz</a:t>
            </a:r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r-H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573016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Znanstveno – Ponašanje –</a:t>
            </a:r>
          </a:p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Pojedinac-Osoba – Mentalni  </a:t>
            </a:r>
            <a:endParaRPr lang="hr-H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4365104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Utjecaj psihologije na vlastiti kao i</a:t>
            </a:r>
          </a:p>
          <a:p>
            <a:r>
              <a:rPr lang="hr-H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društveni život!</a:t>
            </a:r>
            <a:endParaRPr lang="hr-H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eleases.com/prfuel/wp-content/uploads/2010/03/tar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60648"/>
            <a:ext cx="3571875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99792" y="0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Ciljevi psihologije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517232"/>
            <a:ext cx="7433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Opisati – Objasniti – Pretkazati </a:t>
            </a: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Kontrolirati – Utjecati na kvalitetu ljudskog života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atermarked.cutcaster.com/cutcaster-vector-800884539-Aim-at-targeted-people-in-target-mark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13572"/>
            <a:ext cx="2880320" cy="2182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4664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 moderne psihologije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70" y="1772816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dirty="0" err="1" smtClean="0"/>
              <a:t>Predmet</a:t>
            </a:r>
            <a:r>
              <a:rPr lang="it-IT" dirty="0" smtClean="0"/>
              <a:t> i </a:t>
            </a:r>
            <a:r>
              <a:rPr lang="it-IT" dirty="0" err="1" smtClean="0"/>
              <a:t>metode</a:t>
            </a:r>
            <a:r>
              <a:rPr lang="it-IT" dirty="0" smtClean="0"/>
              <a:t> </a:t>
            </a:r>
            <a:r>
              <a:rPr lang="it-IT" dirty="0" err="1" smtClean="0"/>
              <a:t>istra</a:t>
            </a:r>
            <a:r>
              <a:rPr lang="hr-HR" dirty="0" err="1" smtClean="0"/>
              <a:t>živanja</a:t>
            </a:r>
            <a:r>
              <a:rPr lang="hr-HR" dirty="0" smtClean="0"/>
              <a:t> u psihologiji tijekom povijesti???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83470" y="2203896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Psihologija ima dugu prošlost ali vrlo kratku povijest</a:t>
            </a:r>
          </a:p>
          <a:p>
            <a:pPr>
              <a:buFontTx/>
              <a:buChar char="-"/>
            </a:pPr>
            <a:r>
              <a:rPr lang="hr-HR" dirty="0" smtClean="0"/>
              <a:t>(</a:t>
            </a:r>
            <a:r>
              <a:rPr lang="hr-HR" dirty="0" err="1" smtClean="0"/>
              <a:t>Herrmann</a:t>
            </a:r>
            <a:r>
              <a:rPr lang="hr-HR" dirty="0" smtClean="0"/>
              <a:t> </a:t>
            </a:r>
            <a:r>
              <a:rPr lang="hr-HR" dirty="0" err="1" smtClean="0"/>
              <a:t>Ebbinghaus</a:t>
            </a:r>
            <a:r>
              <a:rPr lang="hr-HR" dirty="0" smtClean="0"/>
              <a:t> – 1908 – 1973)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470" y="2911975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Aristotel – De </a:t>
            </a:r>
            <a:r>
              <a:rPr lang="hr-HR" dirty="0" err="1" smtClean="0"/>
              <a:t>Anima</a:t>
            </a:r>
            <a:r>
              <a:rPr lang="hr-HR" dirty="0" smtClean="0"/>
              <a:t> 322. </a:t>
            </a:r>
            <a:r>
              <a:rPr lang="hr-HR" dirty="0" err="1" smtClean="0"/>
              <a:t>pr</a:t>
            </a:r>
            <a:r>
              <a:rPr lang="hr-HR" dirty="0" smtClean="0"/>
              <a:t> Kr. – prvi sistematski tekst o temama kojima se</a:t>
            </a:r>
          </a:p>
          <a:p>
            <a:r>
              <a:rPr lang="hr-HR" dirty="0" smtClean="0"/>
              <a:t>danas bavi psihologija gdje je promatrao čovjeka kao što je promatrao i životinje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83470" y="3620054"/>
            <a:ext cx="5476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"Ἐκ τούτων οὖν φανερὸν ὅτι τῶν φύσει ἡ πόλις ἐστί,</a:t>
            </a:r>
            <a:endParaRPr lang="hr-H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καὶ ὅτι ὁ ἄνθρωπος φύσει πολιτικὸν ζῷον.“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– čovjek je po naravni društveno </a:t>
            </a:r>
            <a:r>
              <a:rPr lang="hr-HR" dirty="0" smtClean="0">
                <a:solidFill>
                  <a:srgbClr val="FF0000"/>
                </a:solidFill>
              </a:rPr>
              <a:t>biće, životinja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70" y="4605132"/>
            <a:ext cx="8610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Hipokrat (5/4. st. </a:t>
            </a:r>
            <a:r>
              <a:rPr lang="hr-HR" dirty="0" err="1" smtClean="0"/>
              <a:t>pr</a:t>
            </a:r>
            <a:r>
              <a:rPr lang="hr-HR" dirty="0" smtClean="0"/>
              <a:t>. Kr.) – učenici – četiri tipa temperamenata – sangvinik, kolerik,</a:t>
            </a:r>
          </a:p>
          <a:p>
            <a:r>
              <a:rPr lang="hr-HR" dirty="0" smtClean="0"/>
              <a:t>flegmatik, melankolik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83470" y="6021288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dirty="0" err="1" smtClean="0"/>
              <a:t>Rene</a:t>
            </a:r>
            <a:r>
              <a:rPr lang="hr-HR" dirty="0" smtClean="0"/>
              <a:t> Descartes (16/17.st.) – </a:t>
            </a:r>
            <a:r>
              <a:rPr lang="hr-HR" dirty="0" err="1" smtClean="0"/>
              <a:t>Res</a:t>
            </a:r>
            <a:r>
              <a:rPr lang="hr-HR" dirty="0" smtClean="0"/>
              <a:t> </a:t>
            </a:r>
            <a:r>
              <a:rPr lang="hr-HR" dirty="0" err="1" smtClean="0"/>
              <a:t>cogitans</a:t>
            </a:r>
            <a:r>
              <a:rPr lang="hr-HR" dirty="0" smtClean="0"/>
              <a:t> (razum), </a:t>
            </a:r>
            <a:r>
              <a:rPr lang="hr-HR" dirty="0" err="1" smtClean="0"/>
              <a:t>res</a:t>
            </a:r>
            <a:r>
              <a:rPr lang="hr-HR" dirty="0" smtClean="0"/>
              <a:t> </a:t>
            </a:r>
            <a:r>
              <a:rPr lang="hr-HR" dirty="0" err="1" smtClean="0"/>
              <a:t>extensa</a:t>
            </a:r>
            <a:r>
              <a:rPr lang="hr-HR" dirty="0" smtClean="0"/>
              <a:t> (tijelo)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83470" y="5313211"/>
            <a:ext cx="909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Tijekom srednjeg vijeka - zabrana promatrati čovjeka metodama kojima se proučavaju</a:t>
            </a:r>
          </a:p>
          <a:p>
            <a:r>
              <a:rPr lang="hr-HR" dirty="0" smtClean="0"/>
              <a:t>i životinje</a:t>
            </a:r>
            <a:endParaRPr lang="hr-HR" dirty="0"/>
          </a:p>
        </p:txBody>
      </p:sp>
      <p:pic>
        <p:nvPicPr>
          <p:cNvPr id="3074" name="Picture 2" descr="http://t2.gstatic.com/images?q=tbn:ANd9GcRobSSiDCYPez7AlB1Y4VY7r9LvNeD9AHJX34us8zZE-qfcfy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24136" cy="1590755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Q9IAcvLPolTDiBDI1cuWf9InFsgtSpt3voryKOsRSiEexdl_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439044" cy="153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4664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 moderne psihologije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7153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Empirizam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John Locke"/>
              </a:rPr>
              <a:t>John Locke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George Berkeley"/>
              </a:rPr>
              <a:t>George Berkeley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David Hume"/>
              </a:rPr>
              <a:t>David Hume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(17/18.st) – mogućnost 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istraživanja putem eksperimenta – otvara se prostor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empirijskim znanostima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Locke ne niječe postojanost duše i mogućnost promatranja iste putem metafizike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no govori o legalnosti proučavanja plodova duše (procesi i učinci intelekta) 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znanstvenim metodama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48744"/>
            <a:ext cx="7776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 Potrebno je bilo vremena kako bi se psihologija kao znanost osamostalila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te kako bi se čovjeka promatralo kao i sva druga bića putem empirijskih 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istraživanja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365104"/>
            <a:ext cx="8615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Wilhelm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Wundt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(1879)  -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Leipzig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prvi stručni laboratorij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 eksperimentalnu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Psihologiju – 1873-1874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“Načela fiziološke psihologije”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 prvi rad gdje se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sistematski razlažu teme psihologije</a:t>
            </a:r>
          </a:p>
        </p:txBody>
      </p:sp>
      <p:pic>
        <p:nvPicPr>
          <p:cNvPr id="2050" name="Picture 2" descr="http://t2.gstatic.com/images?q=tbn:ANd9GcTQfoqCzNDgJzYoH9LCeUvWYjuY0VLiqPH__LiZ3gFCr2EiTzm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127141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916832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Wilhelm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Wundt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začetnik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STRUKTURALIZMA: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ustrojstvo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svjesnih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doživljaja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Pronalaženje bazičnih elemenata svjesnih procesa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Otkrivanje kako su elementi (osjeti i osjećaji) povezani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Specifični zakoni povezanosti</a:t>
            </a:r>
          </a:p>
          <a:p>
            <a:pPr>
              <a:lnSpc>
                <a:spcPct val="80000"/>
              </a:lnSpc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Intospekcija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– Samopromatranje: “Vidjeti” mentalne procese kroz</a:t>
            </a:r>
          </a:p>
          <a:p>
            <a:pPr>
              <a:lnSpc>
                <a:spcPct val="80000"/>
              </a:lnSpc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neposredno iskustvo – Metoda specifična psihologiji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700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Edward Ti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chener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(1867-1927)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korištenje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introspekcije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analizu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sadržaja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svijesti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04664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 moderne psihologije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Wun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81112" cy="1655762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RCNDVKm7u97cY022Vp-7PKD5xWtDNElr9H57CDy7_mlQlL7V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46634" cy="176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3240360" cy="576064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William James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(1842-1910)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204864"/>
            <a:ext cx="82809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Načela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psihologije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(1890),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jedna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najutjecajnijih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knjiga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</a:t>
            </a:r>
            <a:r>
              <a:rPr kumimoji="0" lang="hr-H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psihologiji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hr-HR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Začetnik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je FUNKCIONALIZMA,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čiji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principi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lang="hr-HR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istraživanje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mentalnih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procesa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 ne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mentalnih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struktura</a:t>
            </a:r>
            <a:endParaRPr lang="hr-HR" sz="2000" kern="0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određivanje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mentalnih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procesa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dijelova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biološke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organizma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aspekta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prilagodbe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organizma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okolinu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evolucija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lang="hr-HR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istraživanje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odnosa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između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okoline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odgovora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organizma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okolinu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Primjena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Darwin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</a:t>
            </a:r>
            <a:r>
              <a:rPr kumimoji="0" lang="hr-H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eorije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 prirodnoj selekciji na mentalne procese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76672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 moderne psihologije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328" y="260648"/>
            <a:ext cx="1387897" cy="1984113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323528" y="4797152"/>
            <a:ext cx="742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1892 – G. Stanley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Hall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– American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Psychological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Američko psihološko društvo APA </a:t>
            </a:r>
            <a:r>
              <a:rPr lang="hr-HR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www.apa.org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(2013 – DSM-V)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Hrvatska psihološka komora 2003. godine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www.psiholoska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komora.hr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772816"/>
            <a:ext cx="8188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M. Wertheimer (1880-1943), K.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Koffka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(1886-1941)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(1887-1967)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Utemeljitelji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Gestalt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psihologije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Cjelina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je vi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še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od zbroja njenih dijelova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od kojih se sastoji!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76672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 moderne psihologije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rivict.com/wp-content/uploads/2010/04/gest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615801" cy="3168352"/>
          </a:xfrm>
          <a:prstGeom prst="rect">
            <a:avLst/>
          </a:prstGeom>
          <a:noFill/>
        </p:spPr>
      </p:pic>
      <p:pic>
        <p:nvPicPr>
          <p:cNvPr id="21508" name="Picture 4" descr="http://3.bp.blogspot.com/_rLhobh2reKY/TOlTeQke3RI/AAAAAAAAAM0/dt8tPOGLtdg/s1600/Gestal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059138" cy="309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5969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 moderne psihologije</a:t>
            </a:r>
          </a:p>
          <a:p>
            <a:pPr algn="ctr"/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značajni datumi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700808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1860. Fechner: “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Elementi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psihofizike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1873. Wundt: “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Temelji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fiziološke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1879.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Wundt je u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Leipzigu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osnovao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prvi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laboratorij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1881.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Wundtov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prvi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časopis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objavljivanje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psihologijskih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radova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1887. Hall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utemeljio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prvi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psihologijski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časopis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 SAD-u “The American Journal of Psychology”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1890. W. James: “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Načela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psihologije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1892.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Osnovano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Američko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psih</a:t>
            </a:r>
            <a:r>
              <a:rPr kumimoji="0" lang="hr-H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ološko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društvo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(APA)</a:t>
            </a: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MARKO MARULIĆ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PRVI SPOMINJE IME PSIHOLOG U SVOJIM SPISIMA (16. st.)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RAMIRO BUJAS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osniva psihologijski laboratorij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1920.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unutar Fiziološkog instituta Medicinskog fakulteta, a prva samostalna katedra za psihologiju osniva se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1929.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pri Filozofskom fakultetu u Zagrebu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</TotalTime>
  <Words>932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Diseño predeterminado</vt:lpstr>
      <vt:lpstr>UVOD U PSIHOLOGIJU</vt:lpstr>
      <vt:lpstr>Slide 2</vt:lpstr>
      <vt:lpstr>Slide 3</vt:lpstr>
      <vt:lpstr>Slide 4</vt:lpstr>
      <vt:lpstr>Slide 5</vt:lpstr>
      <vt:lpstr>Slide 6</vt:lpstr>
      <vt:lpstr>William James (1842-1910)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Josip Bošnjaković</cp:lastModifiedBy>
  <cp:revision>902</cp:revision>
  <dcterms:created xsi:type="dcterms:W3CDTF">2010-05-23T14:28:12Z</dcterms:created>
  <dcterms:modified xsi:type="dcterms:W3CDTF">2012-10-05T06:32:39Z</dcterms:modified>
</cp:coreProperties>
</file>