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9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5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1/17/2020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8170DCAC-F186-1C44-819D-BCE95490C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708" y="4572001"/>
            <a:ext cx="11133146" cy="1969476"/>
          </a:xfrm>
        </p:spPr>
        <p:txBody>
          <a:bodyPr>
            <a:noAutofit/>
          </a:bodyPr>
          <a:lstStyle/>
          <a:p>
            <a:pPr algn="ctr"/>
            <a:r>
              <a:rPr lang="hr-HR" sz="4000" dirty="0"/>
              <a:t>Psihijatrijsko – moralni </a:t>
            </a:r>
            <a:r>
              <a:rPr lang="hr-HR" sz="4000" dirty="0" smtClean="0"/>
              <a:t>aspekti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hr-HR" sz="2000" dirty="0" smtClean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hr-HR" sz="2000" dirty="0" smtClean="0"/>
              <a:t>Izv. prof. dr. sc. Vladimir Dugalić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hr-HR" sz="2000" dirty="0" smtClean="0"/>
              <a:t>Doc. dr. sc. Martina s. Ana Begić</a:t>
            </a:r>
          </a:p>
          <a:p>
            <a:pPr algn="ctr"/>
            <a:endParaRPr lang="hr-HR" sz="4000" dirty="0" smtClean="0"/>
          </a:p>
          <a:p>
            <a:pPr algn="ctr"/>
            <a:endParaRPr lang="sr-Latn-RS" sz="4000" dirty="0"/>
          </a:p>
        </p:txBody>
      </p:sp>
      <p:sp>
        <p:nvSpPr>
          <p:cNvPr id="5" name="Naslov 4">
            <a:extLst>
              <a:ext uri="{FF2B5EF4-FFF2-40B4-BE49-F238E27FC236}">
                <a16:creationId xmlns:a16="http://schemas.microsoft.com/office/drawing/2014/main" id="{CE0D67FA-3060-194C-94B3-AF694DB50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2556" y="0"/>
            <a:ext cx="10863298" cy="5002784"/>
          </a:xfrm>
        </p:spPr>
        <p:txBody>
          <a:bodyPr/>
          <a:lstStyle/>
          <a:p>
            <a:pPr algn="ctr"/>
            <a:r>
              <a:rPr lang="hr-HR" sz="8000" dirty="0"/>
              <a:t>PITANJE SAVJESTI KOD TRGOVACA LJUDIMA</a:t>
            </a:r>
            <a:endParaRPr lang="sr-Latn-RS" sz="8000" dirty="0"/>
          </a:p>
        </p:txBody>
      </p:sp>
    </p:spTree>
    <p:extLst>
      <p:ext uri="{BB962C8B-B14F-4D97-AF65-F5344CB8AC3E}">
        <p14:creationId xmlns:p14="http://schemas.microsoft.com/office/powerpoint/2010/main" val="4268292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62708" y="520505"/>
            <a:ext cx="7582486" cy="5185351"/>
          </a:xfrm>
        </p:spPr>
        <p:txBody>
          <a:bodyPr/>
          <a:lstStyle/>
          <a:p>
            <a:pPr algn="ctr"/>
            <a:endParaRPr lang="hr-HR" dirty="0" smtClean="0"/>
          </a:p>
          <a:p>
            <a:pPr algn="ctr"/>
            <a:endParaRPr lang="hr-HR" dirty="0"/>
          </a:p>
          <a:p>
            <a:pPr algn="ctr"/>
            <a:endParaRPr lang="hr-HR" dirty="0" smtClean="0"/>
          </a:p>
          <a:p>
            <a:pPr algn="ctr"/>
            <a:endParaRPr lang="hr-HR" dirty="0"/>
          </a:p>
          <a:p>
            <a:pPr algn="ctr"/>
            <a:endParaRPr lang="hr-HR" dirty="0" smtClean="0"/>
          </a:p>
          <a:p>
            <a:pPr marL="0" indent="0" algn="ctr">
              <a:buNone/>
            </a:pPr>
            <a:r>
              <a:rPr lang="hr-HR" sz="4000" b="1" dirty="0" smtClean="0"/>
              <a:t>HVALA NA POZORNOSTI</a:t>
            </a:r>
            <a:endParaRPr lang="hr-HR" sz="4000" b="1" dirty="0"/>
          </a:p>
        </p:txBody>
      </p:sp>
    </p:spTree>
    <p:extLst>
      <p:ext uri="{BB962C8B-B14F-4D97-AF65-F5344CB8AC3E}">
        <p14:creationId xmlns:p14="http://schemas.microsoft.com/office/powerpoint/2010/main" val="2308598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E6DB84-4854-DD43-970E-5F4FD8EA6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8230" y="84669"/>
            <a:ext cx="3555659" cy="1518145"/>
          </a:xfrm>
        </p:spPr>
        <p:txBody>
          <a:bodyPr numCol="1" anchor="ctr">
            <a:normAutofit/>
          </a:bodyPr>
          <a:lstStyle/>
          <a:p>
            <a:pPr algn="ctr"/>
            <a:r>
              <a:rPr lang="hr-HR" sz="4000" dirty="0"/>
              <a:t>Psihologija - psihijatrija</a:t>
            </a:r>
            <a:endParaRPr lang="sr-Latn-RS" sz="40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E127496-B6D3-5F45-99EA-3E01C32DB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hr-HR" sz="4000" b="1" dirty="0"/>
              <a:t>Pokušaj razumijevanja strukture ličnosti u kliničkom procesu</a:t>
            </a:r>
          </a:p>
          <a:p>
            <a:r>
              <a:rPr lang="hr-HR" sz="4000" b="1" dirty="0"/>
              <a:t>Teško je razlučiti prosudbu čina, htijenja i slobodne volje kod trgovaca ljudima</a:t>
            </a:r>
            <a:endParaRPr lang="sr-Latn-RS" sz="4000" b="1" dirty="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8341E3B-0C01-7446-92B6-86E82D4D6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24333" y="1598054"/>
            <a:ext cx="3655462" cy="5020055"/>
          </a:xfrm>
        </p:spPr>
        <p:txBody>
          <a:bodyPr>
            <a:noAutofit/>
          </a:bodyPr>
          <a:lstStyle/>
          <a:p>
            <a:r>
              <a:rPr lang="hr-HR" sz="2100" dirty="0"/>
              <a:t>Psihologija – psihički procesi i ponašanja osoba.</a:t>
            </a:r>
          </a:p>
          <a:p>
            <a:r>
              <a:rPr lang="hr-HR" sz="2100" dirty="0"/>
              <a:t>Klinička psihologija – proučavanje psihičkih procesa i ponašanja, procjenjivanje sposobnosti i osobina pojedinca. Procesi koji se odvijaju u čovjekovoj nutrini.</a:t>
            </a:r>
          </a:p>
          <a:p>
            <a:r>
              <a:rPr lang="hr-HR" sz="2100" dirty="0"/>
              <a:t>Psihijatrija – pomoć pri manifestaciji devijantnih ponašanja.</a:t>
            </a:r>
            <a:endParaRPr lang="sr-Latn-RS" sz="2100" dirty="0"/>
          </a:p>
        </p:txBody>
      </p:sp>
    </p:spTree>
    <p:extLst>
      <p:ext uri="{BB962C8B-B14F-4D97-AF65-F5344CB8AC3E}">
        <p14:creationId xmlns:p14="http://schemas.microsoft.com/office/powerpoint/2010/main" val="211249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5386727-7901-854C-A9A1-2DB10CF25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199" y="502356"/>
            <a:ext cx="7365373" cy="6101644"/>
          </a:xfrm>
        </p:spPr>
        <p:txBody>
          <a:bodyPr>
            <a:normAutofit/>
          </a:bodyPr>
          <a:lstStyle/>
          <a:p>
            <a:r>
              <a:rPr lang="hr-HR" sz="4000" dirty="0"/>
              <a:t>“Trgovanje ljudima je otvorena rana na tijelu suvremenog društva, rana biča na tijelu Kristovu.” (Papa Franjo)</a:t>
            </a:r>
          </a:p>
          <a:p>
            <a:r>
              <a:rPr lang="hr-HR" sz="4000" dirty="0"/>
              <a:t> Ne postoji sveprihvaćena definicija mentalnog poremećaja!</a:t>
            </a:r>
            <a:endParaRPr lang="sr-Latn-RS" sz="4000" dirty="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75D929A-987B-B74F-9DD6-CBA99810D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41711" y="502356"/>
            <a:ext cx="3647090" cy="5319889"/>
          </a:xfrm>
        </p:spPr>
        <p:txBody>
          <a:bodyPr>
            <a:noAutofit/>
          </a:bodyPr>
          <a:lstStyle/>
          <a:p>
            <a:r>
              <a:rPr lang="hr-HR" sz="2100" dirty="0"/>
              <a:t>Duševni su poremećaji redovito praćeni oslabljenim funkcioniranjem.</a:t>
            </a:r>
          </a:p>
          <a:p>
            <a:r>
              <a:rPr lang="hr-HR" sz="2100" dirty="0"/>
              <a:t>Kognitivne i emocionalne smetnje za poslijedicu imaju nedostatak kritičnosti i mogućnost samokontrole.</a:t>
            </a:r>
          </a:p>
          <a:p>
            <a:r>
              <a:rPr lang="hr-HR" sz="2100" dirty="0"/>
              <a:t>Duševni su poremećaji razvrstani u deset kategorija/sociopatijai psihopatija/ klinička slika je najbliža našoj temi rada.</a:t>
            </a:r>
            <a:endParaRPr lang="sr-Latn-RS" sz="2100" dirty="0"/>
          </a:p>
        </p:txBody>
      </p:sp>
    </p:spTree>
    <p:extLst>
      <p:ext uri="{BB962C8B-B14F-4D97-AF65-F5344CB8AC3E}">
        <p14:creationId xmlns:p14="http://schemas.microsoft.com/office/powerpoint/2010/main" val="173105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1BD979-CDAA-7C48-970B-935913647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726" y="307235"/>
            <a:ext cx="7530359" cy="6039075"/>
          </a:xfrm>
        </p:spPr>
        <p:txBody>
          <a:bodyPr>
            <a:noAutofit/>
          </a:bodyPr>
          <a:lstStyle/>
          <a:p>
            <a:r>
              <a:rPr lang="hr-HR" sz="2200" dirty="0"/>
              <a:t>Sociopatija je oblik antisocijalno poremećaja ličnosti (emocionalna hladnoća, manjak osjećaja krivnje, iskrivljena moralna uvjerenja).</a:t>
            </a:r>
          </a:p>
          <a:p>
            <a:r>
              <a:rPr lang="hr-HR" sz="2200" dirty="0"/>
              <a:t>Sociopatija i psihopatija nemaju iste simptome.</a:t>
            </a:r>
          </a:p>
          <a:p>
            <a:r>
              <a:rPr lang="hr-HR" sz="2200" dirty="0"/>
              <a:t>Sociopat je često impulzivna osoba koja ne može kontrolirati svoje agresivne ispade.</a:t>
            </a:r>
          </a:p>
          <a:p>
            <a:r>
              <a:rPr lang="hr-HR" sz="2200" dirty="0"/>
              <a:t>Kod sociopata možemo govoriti o urođenom ili stečenom stanju.</a:t>
            </a:r>
          </a:p>
          <a:p>
            <a:r>
              <a:rPr lang="hr-HR" sz="2200" dirty="0"/>
              <a:t>Sociopati u određenim okolnostima uvijek mogu pokazati empatiju, ali ne često.</a:t>
            </a:r>
          </a:p>
          <a:p>
            <a:r>
              <a:rPr lang="hr-HR" sz="2200" dirty="0"/>
              <a:t>4% muškaraca, a 1% žena boluje od sociopatije. </a:t>
            </a:r>
          </a:p>
          <a:p>
            <a:r>
              <a:rPr lang="hr-HR" sz="2200" dirty="0"/>
              <a:t>Simptomi: emocionalna hladnoća i udaljenost, impulzivnost i agresivnost, manjak samokontrole, nedostatak osjećaja krivnje, kršenje moralnih normi…</a:t>
            </a:r>
            <a:endParaRPr lang="sr-Latn-RS" sz="2200" dirty="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B026DF9-B4B3-254F-9CE5-7877BEC7E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35515" y="307235"/>
            <a:ext cx="3539553" cy="5811688"/>
          </a:xfrm>
        </p:spPr>
        <p:txBody>
          <a:bodyPr>
            <a:normAutofit/>
          </a:bodyPr>
          <a:lstStyle/>
          <a:p>
            <a:r>
              <a:rPr lang="hr-HR" sz="2200" dirty="0"/>
              <a:t>Psihopati su izvrsni glumci i savršeno manipuliraju drugima.</a:t>
            </a:r>
          </a:p>
          <a:p>
            <a:r>
              <a:rPr lang="hr-HR" sz="2200" dirty="0"/>
              <a:t>Psihopatija je češće urođena nego stečena.</a:t>
            </a:r>
          </a:p>
          <a:p>
            <a:r>
              <a:rPr lang="hr-HR" sz="2200" dirty="0"/>
              <a:t>Psihopati su izvrsni manipulatori, vrlo uspješni poslovni ljudi, vrlo inteligentni, šarmantni i snalažljivi, nije ih briga za mišljenja drugih ljudi.</a:t>
            </a:r>
          </a:p>
          <a:p>
            <a:r>
              <a:rPr lang="hr-HR" sz="2200" dirty="0"/>
              <a:t>Teško im je </a:t>
            </a:r>
            <a:r>
              <a:rPr lang="hr-HR" sz="2200" dirty="0" smtClean="0"/>
              <a:t>pokazati zanimanje </a:t>
            </a:r>
            <a:r>
              <a:rPr lang="hr-HR" sz="2200" dirty="0"/>
              <a:t>za drugu osobu.</a:t>
            </a:r>
            <a:endParaRPr lang="sr-Latn-RS" sz="2200" dirty="0"/>
          </a:p>
        </p:txBody>
      </p:sp>
    </p:spTree>
    <p:extLst>
      <p:ext uri="{BB962C8B-B14F-4D97-AF65-F5344CB8AC3E}">
        <p14:creationId xmlns:p14="http://schemas.microsoft.com/office/powerpoint/2010/main" val="186261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F295376-4A4B-654F-A46A-F02F53232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977" y="671687"/>
            <a:ext cx="9821170" cy="5635979"/>
          </a:xfrm>
        </p:spPr>
        <p:txBody>
          <a:bodyPr>
            <a:noAutofit/>
          </a:bodyPr>
          <a:lstStyle/>
          <a:p>
            <a:r>
              <a:rPr lang="hr-HR" sz="2500" b="1" dirty="0"/>
              <a:t>PITANJE SAVJESTI</a:t>
            </a:r>
          </a:p>
          <a:p>
            <a:r>
              <a:rPr lang="hr-HR" sz="2500" dirty="0"/>
              <a:t>Lječnici rijetko dijagnosticiraju nekoga kao sociopata i psihopata, već upotrebljavaju termin antisocijalni poremećaj osobnosti</a:t>
            </a:r>
          </a:p>
          <a:p>
            <a:r>
              <a:rPr lang="hr-HR" sz="2500" dirty="0"/>
              <a:t>Temeljna razlika između sociopata i psihoapata je prisutnost savjesti, nutarnjeg glasa koja prema psihijatrijskim analizama osobi govori radi li nešto što ne bi trebala</a:t>
            </a:r>
          </a:p>
          <a:p>
            <a:r>
              <a:rPr lang="hr-HR" sz="2500" dirty="0"/>
              <a:t>Psihopat nema savjesti/ako će lagati nema moralnu nelagodu </a:t>
            </a:r>
          </a:p>
          <a:p>
            <a:r>
              <a:rPr lang="hr-HR" sz="2500" dirty="0"/>
              <a:t>Sociopat obično ima savjest ali je jako slabo razvijena. Znati će da ono što radi nije prihvatljivo i pri tome će osjećati određenu razinu krivnje</a:t>
            </a:r>
          </a:p>
          <a:p>
            <a:r>
              <a:rPr lang="hr-HR" sz="2500" dirty="0"/>
              <a:t>Ljudi sa ova oba poremećaja ne mogu suosjećati s drugima</a:t>
            </a:r>
          </a:p>
          <a:p>
            <a:endParaRPr lang="sr-Latn-RS" sz="2500" dirty="0"/>
          </a:p>
        </p:txBody>
      </p:sp>
    </p:spTree>
    <p:extLst>
      <p:ext uri="{BB962C8B-B14F-4D97-AF65-F5344CB8AC3E}">
        <p14:creationId xmlns:p14="http://schemas.microsoft.com/office/powerpoint/2010/main" val="40037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E67E0AB-B8D0-6F4E-9D51-7EC4BC72B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223" y="512844"/>
            <a:ext cx="10258778" cy="6005370"/>
          </a:xfrm>
        </p:spPr>
        <p:txBody>
          <a:bodyPr>
            <a:normAutofit/>
          </a:bodyPr>
          <a:lstStyle/>
          <a:p>
            <a:r>
              <a:rPr lang="hr-HR" sz="2500" dirty="0"/>
              <a:t>Osobe koje trguju ljudima nemaju savjesti, u njima se isprepleće poremećaj sociopata i psihopata</a:t>
            </a:r>
          </a:p>
          <a:p>
            <a:r>
              <a:rPr lang="hr-HR" sz="2500" dirty="0"/>
              <a:t>Osoba je objekt, ne ljudsko biće</a:t>
            </a:r>
          </a:p>
          <a:p>
            <a:r>
              <a:rPr lang="hr-HR" sz="2500" b="1" dirty="0"/>
              <a:t>INTENCIONALNI</a:t>
            </a:r>
            <a:r>
              <a:rPr lang="hr-HR" sz="2500" dirty="0"/>
              <a:t> </a:t>
            </a:r>
            <a:r>
              <a:rPr lang="hr-HR" sz="2500" b="1" dirty="0"/>
              <a:t>ČIN</a:t>
            </a:r>
            <a:r>
              <a:rPr lang="hr-HR" sz="2500" dirty="0"/>
              <a:t> – čovjek ga doživljava okrečući se objektu</a:t>
            </a:r>
          </a:p>
          <a:p>
            <a:r>
              <a:rPr lang="hr-HR" sz="2500" dirty="0"/>
              <a:t>Psihologija savjest definira kao skup internaliziranih moralnih pravila o tome što je dobro, pravedno i dopušteno, a što nije</a:t>
            </a:r>
          </a:p>
          <a:p>
            <a:r>
              <a:rPr lang="hr-HR" sz="2500" dirty="0"/>
              <a:t>Savjest je puno više od jednog unutarnjeg glasa, od jednog sustava</a:t>
            </a:r>
          </a:p>
          <a:p>
            <a:endParaRPr lang="hr-HR" sz="2500" dirty="0"/>
          </a:p>
          <a:p>
            <a:endParaRPr lang="sr-Latn-RS" sz="2500" dirty="0"/>
          </a:p>
        </p:txBody>
      </p:sp>
    </p:spTree>
    <p:extLst>
      <p:ext uri="{BB962C8B-B14F-4D97-AF65-F5344CB8AC3E}">
        <p14:creationId xmlns:p14="http://schemas.microsoft.com/office/powerpoint/2010/main" val="269443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76BFD72-1DE8-3040-8524-D355941FE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182" y="506437"/>
            <a:ext cx="7301132" cy="5964701"/>
          </a:xfrm>
        </p:spPr>
        <p:txBody>
          <a:bodyPr>
            <a:normAutofit/>
          </a:bodyPr>
          <a:lstStyle/>
          <a:p>
            <a:r>
              <a:rPr lang="sr-Latn-RS" sz="2400" b="1" i="1" dirty="0"/>
              <a:t>Moralni aspekti savjesti u razumijevanju osobnosti trgovaca ljudima </a:t>
            </a:r>
            <a:endParaRPr lang="sr-Latn-RS" sz="2400" b="1" i="1" dirty="0" smtClean="0"/>
          </a:p>
          <a:p>
            <a:r>
              <a:rPr lang="sr-Latn-RS" sz="2400" b="1" i="1" dirty="0" smtClean="0"/>
              <a:t>a.) </a:t>
            </a:r>
            <a:r>
              <a:rPr lang="sr-Latn-RS" sz="2400" b="1" i="1" dirty="0"/>
              <a:t>Osoba i </a:t>
            </a:r>
            <a:r>
              <a:rPr lang="sr-Latn-RS" sz="2400" b="1" i="1" dirty="0" smtClean="0"/>
              <a:t>čin</a:t>
            </a:r>
          </a:p>
          <a:p>
            <a:endParaRPr lang="sr-Latn-RS" sz="2400" b="1" i="1" dirty="0" smtClean="0"/>
          </a:p>
          <a:p>
            <a:r>
              <a:rPr lang="sr-Latn-RS" sz="2400" dirty="0"/>
              <a:t>Moralnost čina određuje se </a:t>
            </a:r>
            <a:r>
              <a:rPr lang="sr-Latn-RS" sz="2400" dirty="0" smtClean="0"/>
              <a:t>po </a:t>
            </a:r>
            <a:r>
              <a:rPr lang="sr-Latn-RS" sz="2400" dirty="0"/>
              <a:t>odnosu čovjekove slobode s autentičnim dobrom te ljudski čini su moralni čini, jer izražavaju i odlučuju o dobroti ili zloći samoga čovjeka koji te čine izvodi. </a:t>
            </a:r>
            <a:endParaRPr lang="sr-Latn-RS" sz="2400" dirty="0" smtClean="0"/>
          </a:p>
          <a:p>
            <a:r>
              <a:rPr lang="sr-Latn-RS" sz="2400" b="1" dirty="0"/>
              <a:t>b.) Objektivno vrednovanje </a:t>
            </a:r>
            <a:r>
              <a:rPr lang="sr-Latn-RS" sz="2400" b="1" dirty="0" smtClean="0"/>
              <a:t>čina</a:t>
            </a:r>
          </a:p>
          <a:p>
            <a:r>
              <a:rPr lang="sr-Latn-RS" sz="2400" dirty="0" smtClean="0"/>
              <a:t>„Povrh </a:t>
            </a:r>
            <a:r>
              <a:rPr lang="sr-Latn-RS" sz="2400" dirty="0"/>
              <a:t>toga sve što se protivi samom životu, sve što vrijeđa ljudsko </a:t>
            </a:r>
            <a:r>
              <a:rPr lang="sr-Latn-RS" sz="2400" dirty="0" smtClean="0"/>
              <a:t>dostojanstvo;</a:t>
            </a:r>
            <a:endParaRPr lang="sr-Latn-RS" sz="2400" dirty="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7797C1C-6613-564F-AD78-AD1C66449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70277" y="0"/>
            <a:ext cx="3713871" cy="6625883"/>
          </a:xfrm>
        </p:spPr>
        <p:txBody>
          <a:bodyPr>
            <a:noAutofit/>
          </a:bodyPr>
          <a:lstStyle/>
          <a:p>
            <a:endParaRPr lang="sr-Latn-RS" sz="2400" dirty="0" smtClean="0"/>
          </a:p>
          <a:p>
            <a:r>
              <a:rPr lang="sr-Latn-RS" sz="2400" dirty="0" smtClean="0"/>
              <a:t>kao </a:t>
            </a:r>
            <a:r>
              <a:rPr lang="sr-Latn-RS" sz="2400" dirty="0"/>
              <a:t>što su neljudski uvjeti života, proizvoljna hapšenja, </a:t>
            </a:r>
            <a:r>
              <a:rPr lang="sr-Latn-RS" sz="2400" dirty="0" smtClean="0"/>
              <a:t>deportacije, ropstvo</a:t>
            </a:r>
            <a:r>
              <a:rPr lang="sr-Latn-RS" sz="2400" dirty="0"/>
              <a:t>, prostitucija, trgovina bijelim robljem i mladeži; zatim, nedostojni uvjeti rada, gdje se s radnicima ne postupa kao sa slobodnim i odgovornim osobama, nego kao s prostim sredstvima zarade: svi ti i slični postupci zacijelo su sramotni već sami po </a:t>
            </a:r>
            <a:r>
              <a:rPr lang="sr-Latn-RS" sz="2400" dirty="0" smtClean="0"/>
              <a:t>sebi.“</a:t>
            </a:r>
            <a:endParaRPr lang="sr-Latn-RS" sz="2400" dirty="0"/>
          </a:p>
          <a:p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1392825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026942"/>
            <a:ext cx="7532077" cy="4678914"/>
          </a:xfrm>
        </p:spPr>
        <p:txBody>
          <a:bodyPr>
            <a:normAutofit/>
          </a:bodyPr>
          <a:lstStyle/>
          <a:p>
            <a:r>
              <a:rPr lang="hr-HR" sz="2400" b="1" i="1" dirty="0" smtClean="0"/>
              <a:t>c.) Sud savjesti</a:t>
            </a:r>
          </a:p>
          <a:p>
            <a:pPr marL="0" indent="0">
              <a:buNone/>
            </a:pPr>
            <a:endParaRPr lang="hr-HR" sz="2400" b="1" i="1" dirty="0" smtClean="0"/>
          </a:p>
          <a:p>
            <a:r>
              <a:rPr lang="hr-HR" sz="2400" dirty="0" smtClean="0"/>
              <a:t>„ ako </a:t>
            </a:r>
            <a:r>
              <a:rPr lang="hr-HR" sz="2400" dirty="0"/>
              <a:t>netko slijedeći pogrešnu savjest vrijeđa prava drugih, dopušteno je, a nekad i potrebno, spriječiti ga u djelovanju, makar on bio uvjeren da smije, štoviše, da mora djelovati po svojoj savjesti. Naime, u ovom slučaju prava onih koji žive po istini imaju prednost pred pogrešnom savješću, npr. propagiranje škodljivih zabluda, prodaja opasnih stvari i sl</a:t>
            </a:r>
            <a:r>
              <a:rPr lang="hr-HR" sz="2400" dirty="0" smtClean="0"/>
              <a:t>.”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799849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055076"/>
            <a:ext cx="10570698" cy="5373859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UMJESTO ZAKLJUČKA</a:t>
            </a:r>
          </a:p>
          <a:p>
            <a:pPr algn="just"/>
            <a:r>
              <a:rPr lang="hr-HR" sz="2400" dirty="0" smtClean="0"/>
              <a:t>S </a:t>
            </a:r>
            <a:r>
              <a:rPr lang="hr-HR" sz="2400" dirty="0"/>
              <a:t>moralnog aspekta, teško je uvijek prosuditi težinu subjektivne moralne odgovornosti jer su zbog psihičke bolesti i lošeg utjecaja sredine i odgoja umanjene mogućnosti objektivne spoznaje dobra i zla, a time i slobodnog pristanka na zlo. Ipak to ih ne oslobađa pravno-kaznene odgovornosti, jer takve osobe, unatoč unutarnjem poremećaju, djeluju slobodno te društvo ima obvezu spriječiti ih u njihovom djelovanju koje je teški zločin protiv dostojanstva ljudske osobe. Za takve osobe nužno je osigurati psihijatrijsko liječenje i rehabilitaciju. S druge strane, često se radi o organiziranom kriminalu te ga možemo promatrati i kao grešnu strukturu društva protiv koje se moramo boriti strukturama dobra koje se temelje na solidarnosti i suradnji svih članova društva, osobito u prevenciji stvaranja takvih struktura.</a:t>
            </a:r>
          </a:p>
        </p:txBody>
      </p:sp>
    </p:spTree>
    <p:extLst>
      <p:ext uri="{BB962C8B-B14F-4D97-AF65-F5344CB8AC3E}">
        <p14:creationId xmlns:p14="http://schemas.microsoft.com/office/powerpoint/2010/main" val="2405741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omb/>
      </p:transition>
    </mc:Choice>
    <mc:Fallback>
      <p:transition spd="slow">
        <p:comb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og od drvet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789</Words>
  <Application>Microsoft Office PowerPoint</Application>
  <PresentationFormat>Široki zaslon</PresentationFormat>
  <Paragraphs>57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6" baseType="lpstr">
      <vt:lpstr>Calibri</vt:lpstr>
      <vt:lpstr>Rockwell</vt:lpstr>
      <vt:lpstr>Rockwell Condensed</vt:lpstr>
      <vt:lpstr>Rockwell Extra Bold</vt:lpstr>
      <vt:lpstr>Wingdings</vt:lpstr>
      <vt:lpstr>Slog od drveta</vt:lpstr>
      <vt:lpstr>PITANJE SAVJESTI KOD TRGOVACA LJUDIMA</vt:lpstr>
      <vt:lpstr>Psihologija - psihijatrija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PITANJE SAVJESTI KOD TRGOVACA LJUDIMA</dc:title>
  <dc:creator>A Be</dc:creator>
  <cp:lastModifiedBy>Vladimir</cp:lastModifiedBy>
  <cp:revision>9</cp:revision>
  <dcterms:created xsi:type="dcterms:W3CDTF">2020-01-16T09:33:07Z</dcterms:created>
  <dcterms:modified xsi:type="dcterms:W3CDTF">2020-01-17T11:38:45Z</dcterms:modified>
</cp:coreProperties>
</file>