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501" r:id="rId3"/>
    <p:sldId id="498" r:id="rId4"/>
    <p:sldId id="492" r:id="rId5"/>
    <p:sldId id="500" r:id="rId6"/>
    <p:sldId id="507" r:id="rId7"/>
    <p:sldId id="512" r:id="rId8"/>
    <p:sldId id="295" r:id="rId9"/>
    <p:sldId id="493" r:id="rId10"/>
    <p:sldId id="494" r:id="rId11"/>
    <p:sldId id="485" r:id="rId12"/>
    <p:sldId id="486" r:id="rId13"/>
    <p:sldId id="276" r:id="rId14"/>
    <p:sldId id="294" r:id="rId15"/>
    <p:sldId id="281" r:id="rId16"/>
    <p:sldId id="513" r:id="rId17"/>
    <p:sldId id="503" r:id="rId18"/>
    <p:sldId id="490" r:id="rId19"/>
    <p:sldId id="489" r:id="rId20"/>
    <p:sldId id="511" r:id="rId21"/>
    <p:sldId id="509" r:id="rId22"/>
    <p:sldId id="4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islav Ramljak" initials="TR" lastIdx="1" clrIdx="0">
    <p:extLst>
      <p:ext uri="{19B8F6BF-5375-455C-9EA6-DF929625EA0E}">
        <p15:presenceInfo xmlns:p15="http://schemas.microsoft.com/office/powerpoint/2012/main" userId="678735e2aa0d30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23:11:30.20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451BC-E511-4239-9AD4-EE19A89B1EBD}" type="datetimeFigureOut">
              <a:rPr lang="hr-HR" smtClean="0"/>
              <a:t>18.01.2020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FB143-1355-4218-9E75-542D1DE571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178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0287A-79C7-4F36-ADA6-4576A1B35426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54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A4201-7DB7-43A6-91A8-3E9EE3389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766" y="2323750"/>
            <a:ext cx="8791575" cy="1832165"/>
          </a:xfrm>
        </p:spPr>
        <p:txBody>
          <a:bodyPr/>
          <a:lstStyle/>
          <a:p>
            <a:r>
              <a:rPr lang="hr-HR" dirty="0"/>
              <a:t>Djeca kao žrtve online predatora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2AC3B11-EACB-48C7-AB2C-BEC06C0BD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4340" y="5989638"/>
            <a:ext cx="4826380" cy="491790"/>
          </a:xfrm>
        </p:spPr>
        <p:txBody>
          <a:bodyPr/>
          <a:lstStyle/>
          <a:p>
            <a:r>
              <a:rPr lang="hr-HR" dirty="0"/>
              <a:t>Tomislav Ramljak, Osijek 18.1.2020.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683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ednakokračni trokut 3">
            <a:extLst>
              <a:ext uri="{FF2B5EF4-FFF2-40B4-BE49-F238E27FC236}">
                <a16:creationId xmlns:a16="http://schemas.microsoft.com/office/drawing/2014/main" id="{06E84C0D-F2EF-4916-B348-702CEA3FC56E}"/>
              </a:ext>
            </a:extLst>
          </p:cNvPr>
          <p:cNvSpPr/>
          <p:nvPr/>
        </p:nvSpPr>
        <p:spPr>
          <a:xfrm>
            <a:off x="3392557" y="477079"/>
            <a:ext cx="5406887" cy="57050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F49E924-4E9B-449E-8922-3BBF69E7474B}"/>
              </a:ext>
            </a:extLst>
          </p:cNvPr>
          <p:cNvSpPr txBox="1"/>
          <p:nvPr/>
        </p:nvSpPr>
        <p:spPr>
          <a:xfrm>
            <a:off x="4270365" y="5258939"/>
            <a:ext cx="3438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/>
              <a:t>Oni koji gledaju materijale</a:t>
            </a:r>
          </a:p>
          <a:p>
            <a:pPr algn="ctr"/>
            <a:r>
              <a:rPr lang="hr-HR" dirty="0"/>
              <a:t>sa seksualnim zlostavljanjem djece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C3A3079-684D-4EDE-B998-9986F2426D05}"/>
              </a:ext>
            </a:extLst>
          </p:cNvPr>
          <p:cNvSpPr txBox="1"/>
          <p:nvPr/>
        </p:nvSpPr>
        <p:spPr>
          <a:xfrm>
            <a:off x="5213193" y="2067636"/>
            <a:ext cx="176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/>
              <a:t>Zlostavljači djece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C7B714D-EF25-42DB-844F-72D96FA692C1}"/>
              </a:ext>
            </a:extLst>
          </p:cNvPr>
          <p:cNvSpPr txBox="1"/>
          <p:nvPr/>
        </p:nvSpPr>
        <p:spPr>
          <a:xfrm>
            <a:off x="4296704" y="2974483"/>
            <a:ext cx="359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/>
              <a:t>Velika nepoznanica</a:t>
            </a:r>
          </a:p>
        </p:txBody>
      </p:sp>
    </p:spTree>
    <p:extLst>
      <p:ext uri="{BB962C8B-B14F-4D97-AF65-F5344CB8AC3E}">
        <p14:creationId xmlns:p14="http://schemas.microsoft.com/office/powerpoint/2010/main" val="78403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D99A7D-3AE5-4C38-AFFF-8FB025E4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Razlika u terminologiji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3799ED-DA63-4EFC-B186-8609E78E3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718396" cy="959520"/>
          </a:xfrm>
        </p:spPr>
        <p:txBody>
          <a:bodyPr/>
          <a:lstStyle/>
          <a:p>
            <a:r>
              <a:rPr lang="hr-HR" dirty="0"/>
              <a:t>Seksualno zlostavljanje djece ( CSA ) je osnova viktimizacije kod seksualnog iskorištavanja ( CSE ).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D964F504-BE0C-4151-AEE4-E2D13A8C3F24}"/>
              </a:ext>
            </a:extLst>
          </p:cNvPr>
          <p:cNvSpPr txBox="1">
            <a:spLocks/>
          </p:cNvSpPr>
          <p:nvPr/>
        </p:nvSpPr>
        <p:spPr>
          <a:xfrm>
            <a:off x="2152650" y="5376920"/>
            <a:ext cx="7718396" cy="959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Seksualno zlostavljanje djece ( CSA ) ostaje neotkriveno u skoro 80% slučajeva, tek u kasnijoj dobi se priznaje.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A16A56B1-8EC3-4DB1-98B5-03371197CBEC}"/>
              </a:ext>
            </a:extLst>
          </p:cNvPr>
          <p:cNvSpPr txBox="1">
            <a:spLocks/>
          </p:cNvSpPr>
          <p:nvPr/>
        </p:nvSpPr>
        <p:spPr>
          <a:xfrm>
            <a:off x="2152650" y="4144662"/>
            <a:ext cx="7718396" cy="959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Seksualno zlostavljanje djece ( CSA ) se puno duže istražuje, seksualno iskorištavanje djece se istražuje zadnjih dvadeset godina.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359D76A1-4C0A-4558-ADD8-151900D3F3A1}"/>
              </a:ext>
            </a:extLst>
          </p:cNvPr>
          <p:cNvSpPr txBox="1">
            <a:spLocks/>
          </p:cNvSpPr>
          <p:nvPr/>
        </p:nvSpPr>
        <p:spPr>
          <a:xfrm>
            <a:off x="2152650" y="2912404"/>
            <a:ext cx="7718396" cy="95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Seksualno iskorištavanje djece ( CSE ) je uvreda seksualnom zlostavljanju djeteta.</a:t>
            </a:r>
          </a:p>
        </p:txBody>
      </p:sp>
    </p:spTree>
    <p:extLst>
      <p:ext uri="{BB962C8B-B14F-4D97-AF65-F5344CB8AC3E}">
        <p14:creationId xmlns:p14="http://schemas.microsoft.com/office/powerpoint/2010/main" val="2317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EF2A007-B4CD-4EDD-8517-0573E1425E84}"/>
              </a:ext>
            </a:extLst>
          </p:cNvPr>
          <p:cNvSpPr txBox="1">
            <a:spLocks/>
          </p:cNvSpPr>
          <p:nvPr/>
        </p:nvSpPr>
        <p:spPr>
          <a:xfrm>
            <a:off x="2119094" y="891131"/>
            <a:ext cx="7718396" cy="95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Kod seksualnog zlostavljanje djece ( CSA ) žrtva ima kontrolu kada je spremna priznati zlostavljanje.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8B4A1B49-1229-476D-BA0E-09377359F69F}"/>
              </a:ext>
            </a:extLst>
          </p:cNvPr>
          <p:cNvSpPr txBox="1">
            <a:spLocks/>
          </p:cNvSpPr>
          <p:nvPr/>
        </p:nvSpPr>
        <p:spPr>
          <a:xfrm>
            <a:off x="2051982" y="1850651"/>
            <a:ext cx="7718396" cy="959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U slučajevima seksualnog iskorištavanja djece, slike se otkriju prije nego je dijete otkrilo da je zlostavljano, što kod žrtve izaziva gubitak kontrole nad događajem.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BD4F2D8-BC89-4819-AED7-8598C696F066}"/>
              </a:ext>
            </a:extLst>
          </p:cNvPr>
          <p:cNvSpPr txBox="1">
            <a:spLocks/>
          </p:cNvSpPr>
          <p:nvPr/>
        </p:nvSpPr>
        <p:spPr>
          <a:xfrm>
            <a:off x="2119094" y="2949240"/>
            <a:ext cx="7718396" cy="959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Kada je u pitanju seksualno zlostavljanje govorimo uglavnom o jednom zlostavljaču, kod iskorištavanja postoji više zlostavljača.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9660ECC3-43F2-412A-AFD1-EA0B8E08E3F0}"/>
              </a:ext>
            </a:extLst>
          </p:cNvPr>
          <p:cNvSpPr txBox="1">
            <a:spLocks/>
          </p:cNvSpPr>
          <p:nvPr/>
        </p:nvSpPr>
        <p:spPr>
          <a:xfrm>
            <a:off x="1909894" y="4047830"/>
            <a:ext cx="8045304" cy="2587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u="sng" dirty="0"/>
              <a:t>Kakve posljedica ostavlja zlostavljanje djece</a:t>
            </a:r>
            <a:r>
              <a:rPr lang="hr-HR" dirty="0"/>
              <a:t>:</a:t>
            </a:r>
          </a:p>
          <a:p>
            <a:r>
              <a:rPr lang="hr-HR" dirty="0"/>
              <a:t>Učestale različite zdravstvene probleme – imunitet ( </a:t>
            </a:r>
            <a:r>
              <a:rPr lang="hr-HR" dirty="0" err="1"/>
              <a:t>kortizol</a:t>
            </a:r>
            <a:r>
              <a:rPr lang="hr-HR" dirty="0"/>
              <a:t> )</a:t>
            </a:r>
          </a:p>
          <a:p>
            <a:r>
              <a:rPr lang="hr-HR" dirty="0"/>
              <a:t>Emocionalno stanje – problemi u odnosima, depresija, PTSP, bipolarni poremećaj, </a:t>
            </a:r>
            <a:r>
              <a:rPr lang="hr-HR" dirty="0" err="1"/>
              <a:t>reviktimizacija</a:t>
            </a:r>
            <a:r>
              <a:rPr lang="hr-HR" dirty="0"/>
              <a:t>, sklonost prema ovisničkim ponašanjima, anksioznost</a:t>
            </a:r>
          </a:p>
          <a:p>
            <a:r>
              <a:rPr lang="hr-HR" dirty="0"/>
              <a:t> duhovno stanje – manjak vjere i vjerovanja ( ogorčenost)</a:t>
            </a:r>
          </a:p>
        </p:txBody>
      </p:sp>
    </p:spTree>
    <p:extLst>
      <p:ext uri="{BB962C8B-B14F-4D97-AF65-F5344CB8AC3E}">
        <p14:creationId xmlns:p14="http://schemas.microsoft.com/office/powerpoint/2010/main" val="16950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Deep</a:t>
            </a:r>
            <a:r>
              <a:rPr lang="hr-HR" dirty="0"/>
              <a:t> Web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6228887"/>
            <a:ext cx="2409117" cy="528765"/>
          </a:xfrm>
          <a:prstGeom prst="rect">
            <a:avLst/>
          </a:prstGeom>
        </p:spPr>
      </p:pic>
      <p:pic>
        <p:nvPicPr>
          <p:cNvPr id="2050" name="Picture 2" descr="https://qph.ec.quoracdn.net/main-qimg-fc1141c65ac2be5a103411616296382f-c?convert_to_webp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5242" r="2801" b="4301"/>
          <a:stretch/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257676"/>
            <a:ext cx="2334128" cy="287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9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</a:t>
            </a:r>
            <a:r>
              <a:rPr lang="hr-HR" dirty="0" err="1"/>
              <a:t>Dark</a:t>
            </a:r>
            <a:r>
              <a:rPr lang="hr-HR" dirty="0"/>
              <a:t> </a:t>
            </a:r>
            <a:r>
              <a:rPr lang="hr-HR" dirty="0" err="1"/>
              <a:t>Net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dirty="0"/>
              <a:t>Otkrivanje kriminalcima na </a:t>
            </a:r>
            <a:r>
              <a:rPr lang="hr-HR" dirty="0" err="1"/>
              <a:t>Dark</a:t>
            </a:r>
            <a:r>
              <a:rPr lang="hr-HR" dirty="0"/>
              <a:t> </a:t>
            </a:r>
            <a:r>
              <a:rPr lang="hr-HR" dirty="0" err="1"/>
              <a:t>Netu</a:t>
            </a:r>
            <a:r>
              <a:rPr lang="hr-HR" dirty="0"/>
              <a:t> je dosta teško jer koriste privremene oglase, </a:t>
            </a:r>
            <a:r>
              <a:rPr lang="hr-HR" dirty="0" err="1"/>
              <a:t>peer</a:t>
            </a:r>
            <a:r>
              <a:rPr lang="hr-HR" dirty="0"/>
              <a:t>-to-</a:t>
            </a:r>
            <a:r>
              <a:rPr lang="hr-HR" dirty="0" err="1"/>
              <a:t>peer</a:t>
            </a:r>
            <a:r>
              <a:rPr lang="hr-HR" dirty="0"/>
              <a:t> mreže i sustave naplate koji se ne mogu povezati s njima.</a:t>
            </a:r>
          </a:p>
          <a:p>
            <a:r>
              <a:rPr lang="hr-HR" dirty="0"/>
              <a:t>Zadnje procjene su da se na </a:t>
            </a:r>
            <a:r>
              <a:rPr lang="hr-HR" dirty="0" err="1"/>
              <a:t>Dark</a:t>
            </a:r>
            <a:r>
              <a:rPr lang="hr-HR" dirty="0"/>
              <a:t> Netu nalazi preko 22 milijuna fotografija i video zapisa koji uključuju materijale sa seksualnim zlostavljanjem djece.</a:t>
            </a:r>
          </a:p>
          <a:p>
            <a:r>
              <a:rPr lang="hr-HR" dirty="0"/>
              <a:t>Procjene su da je prodaja materijala sa seksualnim zlostavljanjem djece jedna od najprofitabilnijih industrija s prihodima od 20-30 milijarda USD godišnje.</a:t>
            </a:r>
          </a:p>
        </p:txBody>
      </p:sp>
    </p:spTree>
    <p:extLst>
      <p:ext uri="{BB962C8B-B14F-4D97-AF65-F5344CB8AC3E}">
        <p14:creationId xmlns:p14="http://schemas.microsoft.com/office/powerpoint/2010/main" val="91384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Bitcoin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dirty="0" err="1"/>
              <a:t>Bitcoin</a:t>
            </a:r>
            <a:r>
              <a:rPr lang="hr-HR" dirty="0"/>
              <a:t> je </a:t>
            </a:r>
            <a:r>
              <a:rPr lang="hr-HR" b="1" dirty="0"/>
              <a:t>digitalni novac</a:t>
            </a:r>
            <a:r>
              <a:rPr lang="hr-HR" dirty="0"/>
              <a:t>, stvoren i čuvan elektronički. </a:t>
            </a:r>
          </a:p>
          <a:p>
            <a:r>
              <a:rPr lang="hr-HR" dirty="0" err="1"/>
              <a:t>Bitcoin</a:t>
            </a:r>
            <a:r>
              <a:rPr lang="hr-HR" dirty="0"/>
              <a:t> nije printan i </a:t>
            </a:r>
            <a:r>
              <a:rPr lang="hr-HR" b="1" dirty="0"/>
              <a:t>nije kontroliran</a:t>
            </a:r>
            <a:r>
              <a:rPr lang="hr-HR" dirty="0"/>
              <a:t> od strane bilo koga. </a:t>
            </a:r>
          </a:p>
          <a:p>
            <a:r>
              <a:rPr lang="hr-HR" dirty="0"/>
              <a:t>Proizvode ga brojni ljudi pomoću računala u cijelom svijetu koristeći software koji rješava matematičke probleme. </a:t>
            </a:r>
          </a:p>
          <a:p>
            <a:r>
              <a:rPr lang="hr-HR" dirty="0" err="1"/>
              <a:t>Bitcoin</a:t>
            </a:r>
            <a:r>
              <a:rPr lang="hr-HR" dirty="0"/>
              <a:t> je prvi primjer ovakve valute nazvane </a:t>
            </a:r>
            <a:r>
              <a:rPr lang="hr-HR" b="1" dirty="0"/>
              <a:t>kripto valuta</a:t>
            </a:r>
            <a:r>
              <a:rPr lang="hr-HR" dirty="0"/>
              <a:t> (</a:t>
            </a:r>
            <a:r>
              <a:rPr lang="hr-HR" i="1" dirty="0" err="1"/>
              <a:t>cryptocurrency</a:t>
            </a:r>
            <a:r>
              <a:rPr lang="hr-HR" dirty="0"/>
              <a:t>). </a:t>
            </a:r>
          </a:p>
          <a:p>
            <a:r>
              <a:rPr lang="hr-HR" dirty="0"/>
              <a:t>Osnovno sredstvo plaćanja na </a:t>
            </a:r>
            <a:r>
              <a:rPr lang="hr-HR" dirty="0" err="1"/>
              <a:t>Dark</a:t>
            </a:r>
            <a:r>
              <a:rPr lang="hr-HR" dirty="0"/>
              <a:t> </a:t>
            </a:r>
            <a:r>
              <a:rPr lang="hr-HR" dirty="0" err="1"/>
              <a:t>Netu</a:t>
            </a:r>
            <a:endParaRPr lang="hr-HR" sz="1800" dirty="0"/>
          </a:p>
        </p:txBody>
      </p:sp>
      <p:pic>
        <p:nvPicPr>
          <p:cNvPr id="6146" name="Picture 2" descr="Što je bitcoi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96" y="4878882"/>
            <a:ext cx="1966404" cy="14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6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3FAEEF-5591-4070-A726-EA57C252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9A0D68-2360-4CEB-9114-D2445208C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/>
              <a:t>Članak 163. KZ Iskorištavanje djece za pornografiju</a:t>
            </a:r>
          </a:p>
          <a:p>
            <a:pPr algn="ctr"/>
            <a:endParaRPr lang="hr-HR" sz="3600" dirty="0"/>
          </a:p>
          <a:p>
            <a:pPr marL="0" indent="0" algn="ctr">
              <a:buNone/>
            </a:pPr>
            <a:r>
              <a:rPr lang="hr-HR" sz="3600" dirty="0"/>
              <a:t>Oko 180 slučajeva godišnje u RH</a:t>
            </a:r>
          </a:p>
        </p:txBody>
      </p:sp>
    </p:spTree>
    <p:extLst>
      <p:ext uri="{BB962C8B-B14F-4D97-AF65-F5344CB8AC3E}">
        <p14:creationId xmlns:p14="http://schemas.microsoft.com/office/powerpoint/2010/main" val="402769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8CED57-F68D-4F3E-90C3-E86949720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25" y="1990711"/>
            <a:ext cx="5652073" cy="32356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Presuda od </a:t>
            </a:r>
            <a:r>
              <a:rPr lang="hr-H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deset godina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Švedskoj za iskorištavanje djece mlađe od 15 godina          ( samo putem interneta ) za ‘’ virtualno silovanje ‘’ je prvi put da je ujednačena sa fizičkim kontaktom.  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171D2C4-EB53-42DD-91F9-EAA96BB04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326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207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20FFE-4455-4845-B048-0D6E8432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909" y="590550"/>
            <a:ext cx="9152390" cy="1280195"/>
          </a:xfrm>
        </p:spPr>
        <p:txBody>
          <a:bodyPr>
            <a:normAutofit/>
          </a:bodyPr>
          <a:lstStyle/>
          <a:p>
            <a:r>
              <a:rPr lang="hr-HR" dirty="0"/>
              <a:t>Terminologija koja poštuje prava djece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3E699A-1500-42BA-9396-FED700CF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242" y="1796267"/>
            <a:ext cx="5594729" cy="617324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Ne postoji ‘’ dječja pornografija’’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AB8C7931-7C93-4855-941B-A532B43114F3}"/>
              </a:ext>
            </a:extLst>
          </p:cNvPr>
          <p:cNvSpPr txBox="1">
            <a:spLocks/>
          </p:cNvSpPr>
          <p:nvPr/>
        </p:nvSpPr>
        <p:spPr>
          <a:xfrm>
            <a:off x="3299488" y="2413591"/>
            <a:ext cx="5812240" cy="1972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3600" dirty="0"/>
              <a:t>To je mjesto zločina</a:t>
            </a:r>
          </a:p>
          <a:p>
            <a:pPr marL="0" indent="0" algn="ctr">
              <a:buNone/>
            </a:pPr>
            <a:endParaRPr lang="hr-HR" dirty="0"/>
          </a:p>
          <a:p>
            <a:pPr algn="ctr"/>
            <a:r>
              <a:rPr lang="hr-HR" dirty="0"/>
              <a:t>Postoji zlostavljač i žrtva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68438D1-AD9C-462B-92EE-7CA907CA30DF}"/>
              </a:ext>
            </a:extLst>
          </p:cNvPr>
          <p:cNvSpPr txBox="1"/>
          <p:nvPr/>
        </p:nvSpPr>
        <p:spPr>
          <a:xfrm flipH="1">
            <a:off x="3979242" y="4436169"/>
            <a:ext cx="4452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rgbClr val="FF0000"/>
                </a:solidFill>
              </a:rPr>
              <a:t>To je seksualno zlostavljanje djece</a:t>
            </a:r>
          </a:p>
        </p:txBody>
      </p:sp>
    </p:spTree>
    <p:extLst>
      <p:ext uri="{BB962C8B-B14F-4D97-AF65-F5344CB8AC3E}">
        <p14:creationId xmlns:p14="http://schemas.microsoft.com/office/powerpoint/2010/main" val="6040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2484A15-C81E-4AD4-9CD7-489F50399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" r="2019"/>
          <a:stretch/>
        </p:blipFill>
        <p:spPr>
          <a:xfrm>
            <a:off x="117011" y="232919"/>
            <a:ext cx="4402465" cy="6513114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9932807-36FA-4C30-8E73-31C1305E40A7}"/>
              </a:ext>
            </a:extLst>
          </p:cNvPr>
          <p:cNvSpPr txBox="1"/>
          <p:nvPr/>
        </p:nvSpPr>
        <p:spPr>
          <a:xfrm>
            <a:off x="5234730" y="2088860"/>
            <a:ext cx="6115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Dječja pornografija ne postoji!</a:t>
            </a:r>
          </a:p>
          <a:p>
            <a:pPr algn="ctr"/>
            <a:r>
              <a:rPr lang="hr-HR" sz="3600" dirty="0"/>
              <a:t> </a:t>
            </a:r>
          </a:p>
          <a:p>
            <a:pPr algn="ctr"/>
            <a:r>
              <a:rPr lang="hr-HR" sz="3600" dirty="0"/>
              <a:t>Postoji samo materijali sa seksualnim zlostavljanim djece!</a:t>
            </a:r>
          </a:p>
        </p:txBody>
      </p:sp>
    </p:spTree>
    <p:extLst>
      <p:ext uri="{BB962C8B-B14F-4D97-AF65-F5344CB8AC3E}">
        <p14:creationId xmlns:p14="http://schemas.microsoft.com/office/powerpoint/2010/main" val="362267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9E0881-03BC-4680-85B6-4DDF69E1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814D9E-46D7-47CF-BEFD-D42860FF8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E974E0-21CC-4753-B615-D409F594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51" y="0"/>
            <a:ext cx="10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89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F76F1D-B09F-4F99-9F7E-4B09AC5B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665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NACIONALNI PLAN ZA SUZBIJANJE TRGOVANJA LJUDIMA ZA RAZDOBLJE OD 2018. DO 2021. GODINE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305036-CD62-4712-8947-737B2D8C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57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r-HR" dirty="0"/>
              <a:t>Jačanje proaktivnog rada pri otkrivanju vrbovanja žrtava putem interneta i drugih otvorenih izvora</a:t>
            </a:r>
          </a:p>
          <a:p>
            <a:r>
              <a:rPr lang="hr-HR" dirty="0"/>
              <a:t> </a:t>
            </a:r>
          </a:p>
          <a:p>
            <a:r>
              <a:rPr lang="hr-HR" b="1" dirty="0"/>
              <a:t>Nositelj:</a:t>
            </a:r>
            <a:r>
              <a:rPr lang="hr-HR" dirty="0"/>
              <a:t> ministarstvo nadležno za unutarnje poslove</a:t>
            </a:r>
          </a:p>
          <a:p>
            <a:r>
              <a:rPr lang="hr-HR" b="1" dirty="0" err="1"/>
              <a:t>Sunositelj</a:t>
            </a:r>
            <a:r>
              <a:rPr lang="hr-HR" b="1" dirty="0"/>
              <a:t>:</a:t>
            </a:r>
            <a:r>
              <a:rPr lang="hr-HR" dirty="0"/>
              <a:t> ministarstvo nadležno za poslove socijalne skrbi, ministarstvo nadležno za zdravstvo, ministarstvo nadležno za obrazovanje, ministarstvo nadležno za vanjske i europske poslove, Državno odvjetništvo Republike Hrvatske, Hrvatski zavod za zapošljavanje, središnje tijelo državne uprave nadležno za nadzor primjene propisa o radu, Hrvatski Crveni križ, organizacije civilnog društva</a:t>
            </a:r>
          </a:p>
          <a:p>
            <a:r>
              <a:rPr lang="hr-HR" b="1" dirty="0"/>
              <a:t>Rok:</a:t>
            </a:r>
            <a:r>
              <a:rPr lang="hr-HR" dirty="0"/>
              <a:t> kontinuirano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229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60F0A-EDBE-4836-9FFD-3AE2941A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08F17C-3568-4900-A49D-9FAD243D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7034F0-84A8-42DC-B7DB-49EBC862B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62" y="0"/>
            <a:ext cx="10348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8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B1C271-9EAD-4E52-87B4-A8DBB1865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35" y="0"/>
            <a:ext cx="7036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902CB1-7572-474D-AABE-004EF1763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877" y="3979104"/>
            <a:ext cx="6395002" cy="1447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600" dirty="0"/>
              <a:t>Zašto baš sada?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2E7E65F-4088-4F50-8CB7-9753486D501B}"/>
              </a:ext>
            </a:extLst>
          </p:cNvPr>
          <p:cNvSpPr txBox="1">
            <a:spLocks/>
          </p:cNvSpPr>
          <p:nvPr/>
        </p:nvSpPr>
        <p:spPr>
          <a:xfrm>
            <a:off x="2238374" y="1543879"/>
            <a:ext cx="4824620" cy="1335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6600" dirty="0"/>
              <a:t>Tko je odgovoran?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D79FC498-6304-4B76-931E-531FB392F839}"/>
              </a:ext>
            </a:extLst>
          </p:cNvPr>
          <p:cNvSpPr txBox="1">
            <a:spLocks/>
          </p:cNvSpPr>
          <p:nvPr/>
        </p:nvSpPr>
        <p:spPr>
          <a:xfrm>
            <a:off x="4650685" y="3477109"/>
            <a:ext cx="2684393" cy="103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224659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037CCAF6-844F-41FA-8737-A8A3783F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368" y="1688203"/>
            <a:ext cx="7569124" cy="119745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C9B5499-9B70-48AF-BE6E-F394FE987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410" y="3151729"/>
            <a:ext cx="7535287" cy="1098896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94BAA281-53BE-493D-8DFB-DC582DA1A756}"/>
              </a:ext>
            </a:extLst>
          </p:cNvPr>
          <p:cNvSpPr txBox="1"/>
          <p:nvPr/>
        </p:nvSpPr>
        <p:spPr>
          <a:xfrm>
            <a:off x="2459368" y="837360"/>
            <a:ext cx="7657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Što je traženo na pornografskim stranicama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F9CE95F-35DE-4693-8A5F-203DA70D67E3}"/>
              </a:ext>
            </a:extLst>
          </p:cNvPr>
          <p:cNvSpPr txBox="1"/>
          <p:nvPr/>
        </p:nvSpPr>
        <p:spPr>
          <a:xfrm>
            <a:off x="3600514" y="4894134"/>
            <a:ext cx="5375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/>
              <a:t>Potražnja = Ponuda</a:t>
            </a:r>
          </a:p>
        </p:txBody>
      </p:sp>
    </p:spTree>
    <p:extLst>
      <p:ext uri="{BB962C8B-B14F-4D97-AF65-F5344CB8AC3E}">
        <p14:creationId xmlns:p14="http://schemas.microsoft.com/office/powerpoint/2010/main" val="30418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4EEBCA60-D8FD-485B-BE54-99127E09A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86" y="495346"/>
            <a:ext cx="5562513" cy="586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1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BF95EE6C-ADE2-4C68-836E-F5E6845B1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r="2874" b="-1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714E019-90D1-49C3-8779-F7D0CCD78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664533"/>
            <a:ext cx="8678668" cy="55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0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89EE21-A7C2-44BF-8E3B-B06A6C39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181" y="365127"/>
            <a:ext cx="3087673" cy="985502"/>
          </a:xfrm>
        </p:spPr>
        <p:txBody>
          <a:bodyPr/>
          <a:lstStyle/>
          <a:p>
            <a:r>
              <a:rPr lang="hr-HR" dirty="0"/>
              <a:t>SEXTORTION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81BE77-B566-4618-8954-5E5BEAE74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17" y="1658142"/>
            <a:ext cx="9905999" cy="38618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GB" sz="3500" dirty="0"/>
              <a:t> </a:t>
            </a:r>
            <a:r>
              <a:rPr lang="hr-HR" sz="3500" dirty="0"/>
              <a:t> </a:t>
            </a:r>
            <a:r>
              <a:rPr lang="en-GB" sz="3500" dirty="0"/>
              <a:t>“online sexual coercion and extortion of children”</a:t>
            </a:r>
            <a:r>
              <a:rPr lang="hr-HR" sz="3500" dirty="0"/>
              <a:t> </a:t>
            </a:r>
          </a:p>
          <a:p>
            <a:pPr marL="0" indent="0">
              <a:buNone/>
            </a:pPr>
            <a:r>
              <a:rPr lang="hr-HR" sz="3500" dirty="0"/>
              <a:t>  ( Prisilna seksualna iznuda djece na internetu 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500" dirty="0"/>
              <a:t>Motivi:</a:t>
            </a:r>
          </a:p>
          <a:p>
            <a:pPr>
              <a:buFontTx/>
              <a:buChar char="-"/>
            </a:pPr>
            <a:r>
              <a:rPr lang="hr-HR" sz="3500" dirty="0"/>
              <a:t>Seksualni interes za djecu ( materijal ili upoznavanje u stvarnom svijetu )</a:t>
            </a:r>
          </a:p>
          <a:p>
            <a:pPr>
              <a:buFontTx/>
              <a:buChar char="-"/>
            </a:pPr>
            <a:r>
              <a:rPr lang="hr-HR" sz="3500" dirty="0"/>
              <a:t>Ekonomski interes ( ucjena radi slanja novca )</a:t>
            </a:r>
          </a:p>
        </p:txBody>
      </p:sp>
    </p:spTree>
    <p:extLst>
      <p:ext uri="{BB962C8B-B14F-4D97-AF65-F5344CB8AC3E}">
        <p14:creationId xmlns:p14="http://schemas.microsoft.com/office/powerpoint/2010/main" val="392973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340CD4-4F84-4C28-9247-C29EC3E6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gleda materijale sa seksualnim zlostavljanjem djece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A6D0AA-1B5F-4972-8324-F1098D45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Motivirani su sa: </a:t>
            </a:r>
          </a:p>
          <a:p>
            <a:r>
              <a:rPr lang="hr-HR" dirty="0"/>
              <a:t>Anonimnosti</a:t>
            </a:r>
          </a:p>
          <a:p>
            <a:r>
              <a:rPr lang="hr-HR" dirty="0"/>
              <a:t>Pristupačnosti ( jeftino je )</a:t>
            </a:r>
          </a:p>
          <a:p>
            <a:r>
              <a:rPr lang="hr-HR" dirty="0"/>
              <a:t> Dostupnosti ( sve više je prisutno materijala )</a:t>
            </a:r>
          </a:p>
          <a:p>
            <a:endParaRPr lang="hr-HR" dirty="0"/>
          </a:p>
          <a:p>
            <a:r>
              <a:rPr lang="hr-HR" dirty="0"/>
              <a:t>Znatiželjni su, imaju druge ovisnosti, dugotrajno su ovisni o pornografiji</a:t>
            </a:r>
          </a:p>
          <a:p>
            <a:r>
              <a:rPr lang="hr-HR" dirty="0"/>
              <a:t>Ne bi pristupili takvom sadržaju bez interneta</a:t>
            </a:r>
          </a:p>
        </p:txBody>
      </p:sp>
    </p:spTree>
    <p:extLst>
      <p:ext uri="{BB962C8B-B14F-4D97-AF65-F5344CB8AC3E}">
        <p14:creationId xmlns:p14="http://schemas.microsoft.com/office/powerpoint/2010/main" val="1455792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34</TotalTime>
  <Words>461</Words>
  <Application>Microsoft Office PowerPoint</Application>
  <PresentationFormat>Široki zaslon</PresentationFormat>
  <Paragraphs>69</Paragraphs>
  <Slides>22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Tw Cen MT</vt:lpstr>
      <vt:lpstr>Kružnica</vt:lpstr>
      <vt:lpstr>Djeca kao žrtve online predatora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SEXTORTION</vt:lpstr>
      <vt:lpstr>Tko gleda materijale sa seksualnim zlostavljanjem djece</vt:lpstr>
      <vt:lpstr>PowerPoint prezentacija</vt:lpstr>
      <vt:lpstr>Razlika u terminologiji</vt:lpstr>
      <vt:lpstr>PowerPoint prezentacija</vt:lpstr>
      <vt:lpstr>Deep Web</vt:lpstr>
      <vt:lpstr>Što je Dark Net</vt:lpstr>
      <vt:lpstr>Bitcoin</vt:lpstr>
      <vt:lpstr>PowerPoint prezentacija</vt:lpstr>
      <vt:lpstr>PowerPoint prezentacija</vt:lpstr>
      <vt:lpstr>Terminologija koja poštuje prava djece</vt:lpstr>
      <vt:lpstr>PowerPoint prezentacija</vt:lpstr>
      <vt:lpstr>NACIONALNI PLAN ZA SUZBIJANJE TRGOVANJA LJUDIMA ZA RAZDOBLJE OD 2018. DO 2021. GODINE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Djeca kao žrtve online predatora</dc:title>
  <dc:creator>Tomislav Ramljak</dc:creator>
  <cp:lastModifiedBy>Tomislav Ramljak</cp:lastModifiedBy>
  <cp:revision>7</cp:revision>
  <dcterms:created xsi:type="dcterms:W3CDTF">2020-01-17T18:12:39Z</dcterms:created>
  <dcterms:modified xsi:type="dcterms:W3CDTF">2020-01-18T07:31:12Z</dcterms:modified>
</cp:coreProperties>
</file>