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834" r:id="rId1"/>
    <p:sldMasterId id="2147483847" r:id="rId2"/>
  </p:sldMasterIdLst>
  <p:notesMasterIdLst>
    <p:notesMasterId r:id="rId26"/>
  </p:notesMasterIdLst>
  <p:handoutMasterIdLst>
    <p:handoutMasterId r:id="rId27"/>
  </p:handoutMasterIdLst>
  <p:sldIdLst>
    <p:sldId id="573" r:id="rId3"/>
    <p:sldId id="585" r:id="rId4"/>
    <p:sldId id="583" r:id="rId5"/>
    <p:sldId id="581" r:id="rId6"/>
    <p:sldId id="586" r:id="rId7"/>
    <p:sldId id="587" r:id="rId8"/>
    <p:sldId id="580" r:id="rId9"/>
    <p:sldId id="588" r:id="rId10"/>
    <p:sldId id="582" r:id="rId11"/>
    <p:sldId id="589" r:id="rId12"/>
    <p:sldId id="595" r:id="rId13"/>
    <p:sldId id="592" r:id="rId14"/>
    <p:sldId id="594" r:id="rId15"/>
    <p:sldId id="596" r:id="rId16"/>
    <p:sldId id="574" r:id="rId17"/>
    <p:sldId id="575" r:id="rId18"/>
    <p:sldId id="576" r:id="rId19"/>
    <p:sldId id="577" r:id="rId20"/>
    <p:sldId id="578" r:id="rId21"/>
    <p:sldId id="593" r:id="rId22"/>
    <p:sldId id="591" r:id="rId23"/>
    <p:sldId id="322" r:id="rId24"/>
    <p:sldId id="584" r:id="rId25"/>
  </p:sldIdLst>
  <p:sldSz cx="12192000" cy="6858000"/>
  <p:notesSz cx="6797675" cy="9926638"/>
  <p:embeddedFontLst>
    <p:embeddedFont>
      <p:font typeface="Comic Sans MS" pitchFamily="66" charset="0"/>
      <p:regular r:id="rId28"/>
      <p:bold r:id="rId29"/>
      <p:italic r:id="rId30"/>
      <p:boldItalic r:id="rId31"/>
    </p:embeddedFont>
    <p:embeddedFont>
      <p:font typeface="Gill Sans MT" charset="-18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Wingdings 3" pitchFamily="18" charset="2"/>
      <p:regular r:id="rId40"/>
    </p:embeddedFont>
    <p:embeddedFont>
      <p:font typeface="Bookman Old Style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0000"/>
    <a:srgbClr val="FF3300"/>
    <a:srgbClr val="111111"/>
    <a:srgbClr val="D20000"/>
    <a:srgbClr val="EA0000"/>
    <a:srgbClr val="990000"/>
    <a:srgbClr val="CCCCFF"/>
    <a:srgbClr val="C40C0C"/>
    <a:srgbClr val="CC0000"/>
    <a:srgbClr val="007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0365" autoAdjust="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6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C1F4A6A-0419-46AD-BFAF-17A20B24EF77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EE47DB5-26AE-4B7D-89ED-01FC2B5BB0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455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E1E193E-BEAA-47A3-ABBD-4268FC481575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C4DDF0A-62F0-4B09-9E19-6D68F9CEBE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907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859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06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6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ravokutnik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Pravokutnik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Pravokutnik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Pravokutnik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ravokutnik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avokutnik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2599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avokutnik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337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4690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" y="6093297"/>
            <a:ext cx="996231" cy="74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732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99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6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3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" y="6093297"/>
            <a:ext cx="996231" cy="74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11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2"/>
            <a:ext cx="12192000" cy="723959"/>
            <a:chOff x="0" y="1"/>
            <a:chExt cx="9144000" cy="723959"/>
          </a:xfrm>
        </p:grpSpPr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98"/>
            <a:stretch/>
          </p:blipFill>
          <p:spPr bwMode="auto">
            <a:xfrm>
              <a:off x="0" y="1"/>
              <a:ext cx="2987824" cy="723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367"/>
            <a:stretch/>
          </p:blipFill>
          <p:spPr bwMode="auto">
            <a:xfrm>
              <a:off x="2987824" y="2"/>
              <a:ext cx="3168352" cy="723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473"/>
            <a:stretch/>
          </p:blipFill>
          <p:spPr bwMode="auto">
            <a:xfrm>
              <a:off x="6127462" y="2"/>
              <a:ext cx="3016538" cy="723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2846"/>
            <a:ext cx="4271796" cy="6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8" r="5935"/>
          <a:stretch/>
        </p:blipFill>
        <p:spPr bwMode="auto">
          <a:xfrm>
            <a:off x="8304245" y="6232846"/>
            <a:ext cx="388775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6"/>
          <a:stretch/>
        </p:blipFill>
        <p:spPr bwMode="auto">
          <a:xfrm>
            <a:off x="4175787" y="6237990"/>
            <a:ext cx="4179656" cy="6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35360" y="6413266"/>
            <a:ext cx="111372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prstClr val="white">
                    <a:shade val="50000"/>
                  </a:prstClr>
                </a:solidFill>
              </a:rPr>
              <a:t>17th March 2012                      TRAC Young Leaders’ Day                       </a:t>
            </a:r>
            <a:r>
              <a:rPr lang="en-US" sz="2000" b="1" dirty="0" err="1">
                <a:ln w="50800"/>
                <a:solidFill>
                  <a:prstClr val="white">
                    <a:shade val="50000"/>
                  </a:prstClr>
                </a:solidFill>
              </a:rPr>
              <a:t>Chigwell</a:t>
            </a:r>
            <a:endParaRPr lang="en-US" sz="2000" b="1" dirty="0">
              <a:ln w="50800"/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2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24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97AA-77C2-4CF4-B298-78C02B94B8C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75A4-2913-4AD3-85B1-A5C1CED0E6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5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E197AA-77C2-4CF4-B298-78C02B94B8CD}" type="datetimeFigureOut">
              <a:rPr lang="en-GB" smtClean="0"/>
              <a:pPr/>
              <a:t>16/01/2020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6775A4-2913-4AD3-85B1-A5C1CED0E69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650" r:id="rId13"/>
    <p:sldLayoutId id="2147483654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236471" y="2141141"/>
            <a:ext cx="99265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i="1" dirty="0">
                <a:latin typeface="Comic Sans MS" panose="030F0702030302020204" pitchFamily="66" charset="0"/>
              </a:rPr>
              <a:t>Prevencija trgovanja ljudima </a:t>
            </a:r>
          </a:p>
          <a:p>
            <a:pPr algn="ctr"/>
            <a:endParaRPr lang="hr-HR" sz="3600" i="1" dirty="0">
              <a:latin typeface="Comic Sans MS" panose="030F0702030302020204" pitchFamily="66" charset="0"/>
            </a:endParaRPr>
          </a:p>
          <a:p>
            <a:pPr algn="ctr"/>
            <a:r>
              <a:rPr lang="hr-HR" sz="3400" dirty="0">
                <a:latin typeface="Comic Sans MS" panose="030F0702030302020204" pitchFamily="66" charset="0"/>
              </a:rPr>
              <a:t>Preko e</a:t>
            </a:r>
            <a:r>
              <a:rPr lang="hr-HR" sz="3400" dirty="0" smtClean="0">
                <a:latin typeface="Comic Sans MS" panose="030F0702030302020204" pitchFamily="66" charset="0"/>
              </a:rPr>
              <a:t>uropskih </a:t>
            </a:r>
            <a:r>
              <a:rPr lang="hr-HR" sz="3400" dirty="0">
                <a:latin typeface="Comic Sans MS" panose="030F0702030302020204" pitchFamily="66" charset="0"/>
              </a:rPr>
              <a:t>susreta do pionirske primjene </a:t>
            </a:r>
          </a:p>
          <a:p>
            <a:pPr algn="ctr"/>
            <a:r>
              <a:rPr lang="hr-HR" sz="3400" dirty="0">
                <a:latin typeface="Comic Sans MS" panose="030F0702030302020204" pitchFamily="66" charset="0"/>
              </a:rPr>
              <a:t>u Đakovačko-osječkoj nadbiskupiji </a:t>
            </a:r>
          </a:p>
          <a:p>
            <a:pPr algn="ctr"/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236472" y="5353813"/>
            <a:ext cx="386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Osijek, 18. siječnja 2020.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536689" y="5966816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s. Viktorija Šimić, SCSC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76657" y="760185"/>
            <a:ext cx="1138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Info-materijali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A865FCE9-A399-4FCC-93B1-D6AE51A9A12C}"/>
              </a:ext>
            </a:extLst>
          </p:cNvPr>
          <p:cNvSpPr txBox="1"/>
          <p:nvPr/>
        </p:nvSpPr>
        <p:spPr>
          <a:xfrm>
            <a:off x="676656" y="1992085"/>
            <a:ext cx="105247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hr-H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2017. godine - Hrvatska redovnička konferencija financirala tisak info-materijala o 		   udruzi RENATE (Redovništvo Europe umreženo u borbi protiv 			   trgovine ljudima i iskorištavanja) i distribuirala materijal </a:t>
            </a:r>
          </a:p>
          <a:p>
            <a:pPr algn="just">
              <a:lnSpc>
                <a:spcPct val="150000"/>
              </a:lnSpc>
            </a:pPr>
            <a:endParaRPr lang="hr-HR" sz="2400" dirty="0"/>
          </a:p>
          <a:p>
            <a:pPr algn="just">
              <a:lnSpc>
                <a:spcPct val="150000"/>
              </a:lnSpc>
            </a:pPr>
            <a:r>
              <a:rPr lang="hr-HR" sz="2400" dirty="0"/>
              <a:t>		 - za sve redovničke zajednice u Hrvatskoj i Bosni i Hercegovini</a:t>
            </a:r>
          </a:p>
          <a:p>
            <a:pPr fontAlgn="t"/>
            <a:endParaRPr lang="hr-HR" sz="2400" dirty="0"/>
          </a:p>
          <a:p>
            <a:pPr fontAlgn="t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761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76657" y="760185"/>
            <a:ext cx="1138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Obilježavanje spomendana sv. Josipe </a:t>
            </a:r>
            <a:r>
              <a:rPr lang="hr-HR" sz="2800" dirty="0" err="1">
                <a:latin typeface="Comic Sans MS" panose="030F0702030302020204" pitchFamily="66" charset="0"/>
              </a:rPr>
              <a:t>Bakhite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A865FCE9-A399-4FCC-93B1-D6AE51A9A12C}"/>
              </a:ext>
            </a:extLst>
          </p:cNvPr>
          <p:cNvSpPr txBox="1"/>
          <p:nvPr/>
        </p:nvSpPr>
        <p:spPr>
          <a:xfrm>
            <a:off x="676656" y="1992085"/>
            <a:ext cx="105247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hr-HR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od 2018. godine – pripremaju se raznovrsni materijali za obilježavanje spomendana sv. Josipe </a:t>
            </a:r>
            <a:r>
              <a:rPr lang="hr-HR" sz="2400" dirty="0" err="1"/>
              <a:t>Bakhite</a:t>
            </a:r>
            <a:r>
              <a:rPr lang="hr-HR" sz="2400" dirty="0"/>
              <a:t> (primjerice, za klanjanje, euharistijsko slavlje, čitanje u redovničkim zajednicama, radni materijali za susrete...)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Hrvatska redovnička konferencija šalje materijale svim redovničkim zajednicama u Hrvatskoj i Bosni i Hercegovini</a:t>
            </a:r>
          </a:p>
          <a:p>
            <a:pPr fontAlgn="t"/>
            <a:endParaRPr lang="hr-HR" sz="2400" dirty="0"/>
          </a:p>
          <a:p>
            <a:pPr fontAlgn="t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41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84903" y="1096979"/>
            <a:ext cx="10548257" cy="554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hr-HR" dirty="0">
                <a:latin typeface="Comic Sans MS" panose="030F0702030302020204" pitchFamily="66" charset="0"/>
              </a:rPr>
              <a:t>„</a:t>
            </a:r>
            <a:r>
              <a:rPr lang="hr-HR" sz="2000" dirty="0">
                <a:latin typeface="Comic Sans MS" panose="030F0702030302020204" pitchFamily="66" charset="0"/>
              </a:rPr>
              <a:t>Kako je fenomen trgovine ljudima velik problem s kojim se suočava sve više svjetskih zemalja, među kojima je i naša domovina. (...) Posljednjih je godina trgovanje ljudima, osobito ženama i djecom, dosegnulo alarmantne razmjere, a izbjeglička kriza s kojom se suočava i naša zemlja, te naša nadbiskupija, zasigurno i dodatno pridonosi opasnosti širenja ove negativne svjetske pojave i na našem području. (...) Nitko od nas ljudi, a napose članova Crkve, ne bi trebao ostati inertan pred ovom problematikom na koju je već više puta upozoravao i papa Franjo, te nas pozvao da ne okrećemo pogled pred trpljenjima svoje braće i sestara koji su lišeni slobode i dostojanstva.” </a:t>
            </a:r>
          </a:p>
          <a:p>
            <a:pPr lvl="0" algn="r">
              <a:lnSpc>
                <a:spcPct val="200000"/>
              </a:lnSpc>
            </a:pPr>
            <a:r>
              <a:rPr lang="hr-HR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ons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 dr. Đuro Hranić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684903" y="573759"/>
            <a:ext cx="10822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Prevencija trgovanja ljudima u Đakovačko-osječkoj nadbiskupiji </a:t>
            </a:r>
          </a:p>
        </p:txBody>
      </p:sp>
    </p:spTree>
    <p:extLst>
      <p:ext uri="{BB962C8B-B14F-4D97-AF65-F5344CB8AC3E}">
        <p14:creationId xmlns="" xmlns:p14="http://schemas.microsoft.com/office/powerpoint/2010/main" val="40172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3054" y="1536174"/>
            <a:ext cx="9933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a) informativno-</a:t>
            </a:r>
            <a:r>
              <a:rPr lang="hr-H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molitve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 susreti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b) prisutnost u medijima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c) info-materijali</a:t>
            </a:r>
          </a:p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d) Dan molitve i sjećanja na žrtve trgovanja ljudima (25. studenoga)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364453" y="845902"/>
            <a:ext cx="10822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Prevencija trgovanja ljudima u Đakovačko-osječkoj nadbiskupiji </a:t>
            </a:r>
          </a:p>
        </p:txBody>
      </p:sp>
    </p:spTree>
    <p:extLst>
      <p:ext uri="{BB962C8B-B14F-4D97-AF65-F5344CB8AC3E}">
        <p14:creationId xmlns="" xmlns:p14="http://schemas.microsoft.com/office/powerpoint/2010/main" val="39464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79115" y="1815873"/>
            <a:ext cx="9933432" cy="45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Družba Milosrdnih sestara sv. Križa u cijelom svijetu obilježava 25. studenoga kao Dan molitve i sjećanja na žrtve trgovanja ljudima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sve zajednice se šalju prevedeni (i prilagođeni za naše prilike) prigodni molitveni i radni materijali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364453" y="845902"/>
            <a:ext cx="1107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r-HR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Dan molitve i sjećanja na žrtve trgovanja ljudima (25. studenoga)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4223662"/>
              </p:ext>
            </p:extLst>
          </p:nvPr>
        </p:nvGraphicFramePr>
        <p:xfrm>
          <a:off x="451974" y="1312501"/>
          <a:ext cx="1087744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52">
                  <a:extLst>
                    <a:ext uri="{9D8B030D-6E8A-4147-A177-3AD203B41FA5}">
                      <a16:colId xmlns:a16="http://schemas.microsoft.com/office/drawing/2014/main" xmlns="" val="988280937"/>
                    </a:ext>
                  </a:extLst>
                </a:gridCol>
                <a:gridCol w="3240131">
                  <a:extLst>
                    <a:ext uri="{9D8B030D-6E8A-4147-A177-3AD203B41FA5}">
                      <a16:colId xmlns:a16="http://schemas.microsoft.com/office/drawing/2014/main" xmlns="" val="1017787756"/>
                    </a:ext>
                  </a:extLst>
                </a:gridCol>
                <a:gridCol w="4362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8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baseline="0" dirty="0">
                          <a:latin typeface="Comic Sans MS" panose="030F0702030302020204" pitchFamily="66" charset="0"/>
                        </a:rPr>
                        <a:t>Mjesto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Župa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26.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v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eljače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Nikole Tavelića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23. 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travnja 2015.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Posavski Podgajci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Presvetog Trojstva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30. travnja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Stari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Jankovci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Uznesenja BDM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7,  svibnja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Drenovci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Mihaela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21.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vibnja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Cerna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Mihaela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lipnja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2015.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Gunja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Jakova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7.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tudenoga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Vrbanja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Preslavnog Imena Marijina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24.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tudenoga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Soljani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Pohođenja BDM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26. studenoga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Privlaka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Martina, biskupa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6. prosinca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Strošinci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Preobraženja Gospodinova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15. prosinca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Račinovci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Rođenja sv. Ivana Krstitelja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261692" y="298176"/>
            <a:ext cx="11323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Susreti u župama Đakovačko-osječke nadbiskupije (2015.)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092677"/>
              </p:ext>
            </p:extLst>
          </p:nvPr>
        </p:nvGraphicFramePr>
        <p:xfrm>
          <a:off x="649441" y="1051244"/>
          <a:ext cx="1081082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2707">
                  <a:extLst>
                    <a:ext uri="{9D8B030D-6E8A-4147-A177-3AD203B41FA5}">
                      <a16:colId xmlns:a16="http://schemas.microsoft.com/office/drawing/2014/main" xmlns="" val="1060050117"/>
                    </a:ext>
                  </a:extLst>
                </a:gridCol>
                <a:gridCol w="3352439">
                  <a:extLst>
                    <a:ext uri="{9D8B030D-6E8A-4147-A177-3AD203B41FA5}">
                      <a16:colId xmlns:a16="http://schemas.microsoft.com/office/drawing/2014/main" xmlns="" val="92992518"/>
                    </a:ext>
                  </a:extLst>
                </a:gridCol>
                <a:gridCol w="3875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baseline="0" dirty="0">
                          <a:latin typeface="Comic Sans MS" panose="030F0702030302020204" pitchFamily="66" charset="0"/>
                        </a:rPr>
                        <a:t>Mjesto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Župa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28.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iječnja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Josipa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29. siječnja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Široko Polje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Filijala </a:t>
                      </a: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Župe sv. Josipa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30.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iječnja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Beketinci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Filijala </a:t>
                      </a: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Župe sv. Josipa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4. veljače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Vukovar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Filipa i Jakova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18. veljače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Donji Miholjac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Mihaela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19.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v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eljače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Marijanci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Petra i Pavla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2. rujna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Garčin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Mateja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22.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rujna 2016.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Klakar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Jakova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6. listopada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Jarmina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Vendelina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13.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l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istopada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Nijemci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Katarine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20. listopada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Babina Greda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Lovre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studenoga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Vođinci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Kraljice sv. krunice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24. studenoga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Piškorevci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Preobraženja Isusova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44419DA-3404-4011-B389-D455EC5D6471}"/>
              </a:ext>
            </a:extLst>
          </p:cNvPr>
          <p:cNvSpPr txBox="1"/>
          <p:nvPr/>
        </p:nvSpPr>
        <p:spPr>
          <a:xfrm>
            <a:off x="502920" y="259396"/>
            <a:ext cx="11103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Susreti u župama Đakovačko-osječke nadbiskupije (2016.)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6193197"/>
              </p:ext>
            </p:extLst>
          </p:nvPr>
        </p:nvGraphicFramePr>
        <p:xfrm>
          <a:off x="608512" y="1055915"/>
          <a:ext cx="10810819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8029">
                  <a:extLst>
                    <a:ext uri="{9D8B030D-6E8A-4147-A177-3AD203B41FA5}">
                      <a16:colId xmlns:a16="http://schemas.microsoft.com/office/drawing/2014/main" xmlns="" val="3410966050"/>
                    </a:ext>
                  </a:extLst>
                </a:gridCol>
                <a:gridCol w="2724630">
                  <a:extLst>
                    <a:ext uri="{9D8B030D-6E8A-4147-A177-3AD203B41FA5}">
                      <a16:colId xmlns:a16="http://schemas.microsoft.com/office/drawing/2014/main" xmlns="" val="998189135"/>
                    </a:ext>
                  </a:extLst>
                </a:gridCol>
                <a:gridCol w="4768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Župa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19. siječnja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Stari 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Mikanovci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sv. Klare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16. veljače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2017.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Punitovci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Ladislav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veljače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Ilača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Jakov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23. veljače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Lipovac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Lovro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2. ožujka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Ivankovo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Rođenje sv. Ivana Krstitelja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9. ožujka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Tovarnik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Matej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16. ožujka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Retkovci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Preslavno Ime Marijino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30. ožujka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Semeljci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Rođenje BDM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19. svibnja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2017.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Vinkovci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Vinko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2000" baseline="0" dirty="0" err="1">
                          <a:latin typeface="Comic Sans MS" panose="030F0702030302020204" pitchFamily="66" charset="0"/>
                        </a:rPr>
                        <a:t>Pallotti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1. lipnja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Borovo Naselje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Josip Radnik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6. listopada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2017.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Vinkovci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Ćiril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 i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Metod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18. listopada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Vinkovci 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Euzebija i </a:t>
                      </a:r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Poliona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 (krizmanici)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54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20. listopada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Komletinci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Bezgrešnog Začeća BDM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608512" y="254725"/>
            <a:ext cx="112013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Susreti u župama Đakovačko-osječke nadbiskupije (2017.)</a:t>
            </a:r>
          </a:p>
          <a:p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83030" y="375336"/>
            <a:ext cx="115932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Susreti u župama Đakovačko-osječke nadbiskupije (2018.-2019.)</a:t>
            </a:r>
          </a:p>
          <a:p>
            <a:endParaRPr lang="hr-HR" sz="2400" b="1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0680489"/>
              </p:ext>
            </p:extLst>
          </p:nvPr>
        </p:nvGraphicFramePr>
        <p:xfrm>
          <a:off x="391886" y="1153668"/>
          <a:ext cx="11255829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057">
                  <a:extLst>
                    <a:ext uri="{9D8B030D-6E8A-4147-A177-3AD203B41FA5}">
                      <a16:colId xmlns:a16="http://schemas.microsoft.com/office/drawing/2014/main" xmlns="" val="2605242458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47458">
                  <a:extLst>
                    <a:ext uri="{9D8B030D-6E8A-4147-A177-3AD203B41FA5}">
                      <a16:colId xmlns:a16="http://schemas.microsoft.com/office/drawing/2014/main" xmlns="" val="2249670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baseline="0" dirty="0">
                          <a:latin typeface="Comic Sans MS" panose="030F0702030302020204" pitchFamily="66" charset="0"/>
                        </a:rPr>
                        <a:t>Mjesto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Župa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25. siječnja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Gradište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 Franje Asiškoga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1. veljače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Strizivojna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Martina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15. veljače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Vinkovci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Srca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Isusova 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22.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v</a:t>
                      </a:r>
                      <a:r>
                        <a:rPr lang="hr-HR" sz="2000" dirty="0">
                          <a:latin typeface="Comic Sans MS" panose="030F0702030302020204" pitchFamily="66" charset="0"/>
                        </a:rPr>
                        <a:t>eljače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Kuševac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Kraljice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sv. Krunice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204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8. ožujka 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Petrijevci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Petra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16. svibnja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Nuštar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Duha Svetoga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18. svibnja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Vladislavci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Rođenja sv. Ivana Krstitelja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7. lipnja 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Vinkovci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Nikole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10. listopada 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Trnjani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Marka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24. listopada 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Lovas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Mihaela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14. studenoga 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Podvinje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Antuna Padovanskog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28. studenoga 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err="1">
                          <a:latin typeface="Comic Sans MS" panose="030F0702030302020204" pitchFamily="66" charset="0"/>
                        </a:rPr>
                        <a:t>Gundinci</a:t>
                      </a:r>
                      <a:endParaRPr lang="hr-H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Župa sv. Mateja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8571713"/>
              </p:ext>
            </p:extLst>
          </p:nvPr>
        </p:nvGraphicFramePr>
        <p:xfrm>
          <a:off x="332014" y="842793"/>
          <a:ext cx="11527970" cy="5646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7129">
                  <a:extLst>
                    <a:ext uri="{9D8B030D-6E8A-4147-A177-3AD203B41FA5}">
                      <a16:colId xmlns:a16="http://schemas.microsoft.com/office/drawing/2014/main" xmlns="" val="4189607116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298">
                  <a:extLst>
                    <a:ext uri="{9D8B030D-6E8A-4147-A177-3AD203B41FA5}">
                      <a16:colId xmlns:a16="http://schemas.microsoft.com/office/drawing/2014/main" xmlns="" val="2678791208"/>
                    </a:ext>
                  </a:extLst>
                </a:gridCol>
              </a:tblGrid>
              <a:tr h="370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b="1" baseline="0" dirty="0">
                          <a:latin typeface="Comic Sans MS" panose="030F0702030302020204" pitchFamily="66" charset="0"/>
                        </a:rPr>
                        <a:t>Mjesto</a:t>
                      </a:r>
                      <a:endParaRPr lang="hr-HR" sz="19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b="1" dirty="0">
                          <a:latin typeface="Comic Sans MS" panose="030F0702030302020204" pitchFamily="66" charset="0"/>
                        </a:rPr>
                        <a:t>Ciljna 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9. veljača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(Bogoslovno sjemenište)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Đakoni i svećenici (</a:t>
                      </a:r>
                      <a:r>
                        <a:rPr lang="hr-HR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 10 g. nakon svećeničkog ređenja)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19.</a:t>
                      </a:r>
                      <a:r>
                        <a:rPr lang="hr-HR" sz="1900" baseline="0" dirty="0">
                          <a:latin typeface="Comic Sans MS" panose="030F0702030302020204" pitchFamily="66" charset="0"/>
                        </a:rPr>
                        <a:t> l</a:t>
                      </a:r>
                      <a:r>
                        <a:rPr lang="hr-HR" sz="1900" dirty="0">
                          <a:latin typeface="Comic Sans MS" panose="030F0702030302020204" pitchFamily="66" charset="0"/>
                        </a:rPr>
                        <a:t>istopada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POSAVSKI PODGAJCI (osnovna škola)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Nastavno osoblje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2. siječnja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8394598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24. veljače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636413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9. ožujka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192660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12. travnja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207666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27. travnja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475744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11. svibnja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11898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1. lipnja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870144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6. srpnja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ĐAKOVO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277083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18. listopada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RAČINOVCI (osnovna škola)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Nastavno osoblje i učenici 7. i 8.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3345302"/>
                  </a:ext>
                </a:extLst>
              </a:tr>
              <a:tr h="383083"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hr-HR" sz="1900" baseline="0" dirty="0">
                          <a:latin typeface="Comic Sans MS" panose="030F0702030302020204" pitchFamily="66" charset="0"/>
                        </a:rPr>
                        <a:t> s</a:t>
                      </a:r>
                      <a:r>
                        <a:rPr lang="hr-HR" sz="1900" dirty="0">
                          <a:latin typeface="Comic Sans MS" panose="030F0702030302020204" pitchFamily="66" charset="0"/>
                        </a:rPr>
                        <a:t>tudenoga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DRENOVCI (osnovna škola)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baseline="0" dirty="0">
                          <a:latin typeface="Comic Sans MS" panose="030F0702030302020204" pitchFamily="66" charset="0"/>
                        </a:rPr>
                        <a:t>Nastavno osoblje i učenici 7. i 8. r.</a:t>
                      </a:r>
                      <a:endParaRPr lang="hr-HR" sz="1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695470"/>
                  </a:ext>
                </a:extLst>
              </a:tr>
              <a:tr h="370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900" dirty="0">
                          <a:latin typeface="Comic Sans MS" panose="030F0702030302020204" pitchFamily="66" charset="0"/>
                        </a:rPr>
                        <a:t>9. siječnja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ĐAKOVAČKA BREZNICA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900" dirty="0">
                          <a:latin typeface="Comic Sans MS" panose="030F0702030302020204" pitchFamily="66" charset="0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880841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206830" y="110111"/>
            <a:ext cx="11756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700" b="1" dirty="0" err="1">
                <a:latin typeface="Comic Sans MS" panose="030F0702030302020204" pitchFamily="66" charset="0"/>
              </a:rPr>
              <a:t>Izvanžupni</a:t>
            </a:r>
            <a:r>
              <a:rPr lang="hr-HR" sz="2700" b="1" dirty="0">
                <a:latin typeface="Comic Sans MS" panose="030F0702030302020204" pitchFamily="66" charset="0"/>
              </a:rPr>
              <a:t> susreti u Đakovačko-osječkoj nadbiskupiji (2015.-2017.)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40654" y="1760655"/>
            <a:ext cx="11484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r-HR" sz="2400" dirty="0">
              <a:latin typeface="Comic Sans MS" panose="030F0702030302020204" pitchFamily="66" charset="0"/>
            </a:endParaRPr>
          </a:p>
          <a:p>
            <a:pPr lvl="0">
              <a:lnSpc>
                <a:spcPct val="2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Uvod</a:t>
            </a:r>
          </a:p>
          <a:p>
            <a:pPr lvl="0">
              <a:lnSpc>
                <a:spcPct val="2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1. Suzbijanje trgovanja ljudima: međunarodna umreženja redovnica </a:t>
            </a:r>
          </a:p>
          <a:p>
            <a:pPr>
              <a:lnSpc>
                <a:spcPct val="2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2. Redovništvo u Hrvatskoj i početci prevencije trgovanja ljudima</a:t>
            </a:r>
          </a:p>
          <a:p>
            <a:pPr lvl="0">
              <a:lnSpc>
                <a:spcPct val="2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3. Prevencija trgovanja ljudima u Đakovačko-osječkoj nadbiskupiji </a:t>
            </a:r>
          </a:p>
          <a:p>
            <a:pPr lvl="0">
              <a:lnSpc>
                <a:spcPct val="2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Zaključak </a:t>
            </a:r>
          </a:p>
          <a:p>
            <a:pPr lvl="0"/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527739" y="1118045"/>
            <a:ext cx="3546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Struktura izlaganja</a:t>
            </a:r>
          </a:p>
        </p:txBody>
      </p:sp>
    </p:spTree>
    <p:extLst>
      <p:ext uri="{BB962C8B-B14F-4D97-AF65-F5344CB8AC3E}">
        <p14:creationId xmlns="" xmlns:p14="http://schemas.microsoft.com/office/powerpoint/2010/main" val="36586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18457" y="1721231"/>
            <a:ext cx="107659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radio emisije (Radio Đakovo, Radio Donji Miholjac, Radio Županja, 			     Slavonski radio)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objava vijesti na mrežnim stranicama (</a:t>
            </a:r>
            <a:r>
              <a:rPr lang="hr-HR" sz="2400" i="1" dirty="0">
                <a:latin typeface="Comic Sans MS" panose="030F0702030302020204" pitchFamily="66" charset="0"/>
              </a:rPr>
              <a:t>Milosrdne sestre sv. Križa</a:t>
            </a:r>
            <a:r>
              <a:rPr lang="hr-HR" sz="2400" dirty="0">
                <a:latin typeface="Comic Sans MS" panose="030F0702030302020204" pitchFamily="66" charset="0"/>
              </a:rPr>
              <a:t>, 			Đakovačko-osječka </a:t>
            </a:r>
            <a:r>
              <a:rPr lang="hr-HR" sz="2400" i="1" dirty="0">
                <a:latin typeface="Comic Sans MS" panose="030F0702030302020204" pitchFamily="66" charset="0"/>
              </a:rPr>
              <a:t>nadbiskupija, mrežne stranice župa</a:t>
            </a:r>
            <a:r>
              <a:rPr lang="hr-HR" sz="2400" dirty="0">
                <a:latin typeface="Comic Sans MS" panose="030F0702030302020204" pitchFamily="66" charset="0"/>
              </a:rPr>
              <a:t>)</a:t>
            </a:r>
          </a:p>
          <a:p>
            <a:pPr algn="just"/>
            <a:endParaRPr lang="hr-HR" sz="2400" dirty="0">
              <a:latin typeface="Comic Sans MS" panose="030F0702030302020204" pitchFamily="66" charset="0"/>
            </a:endParaRPr>
          </a:p>
          <a:p>
            <a:pPr lvl="0"/>
            <a:r>
              <a:rPr lang="hr-HR" sz="2400" dirty="0">
                <a:latin typeface="Comic Sans MS" panose="030F0702030302020204" pitchFamily="66" charset="0"/>
              </a:rPr>
              <a:t>- članci u vjerskim časopisima </a:t>
            </a:r>
            <a:r>
              <a:rPr lang="hr-HR" sz="2400" dirty="0" smtClean="0">
                <a:latin typeface="Comic Sans MS" panose="030F0702030302020204" pitchFamily="66" charset="0"/>
              </a:rPr>
              <a:t>(s. Viktorija Šimić, </a:t>
            </a:r>
            <a:r>
              <a:rPr lang="hr-HR" sz="2400" dirty="0">
                <a:latin typeface="Comic Sans MS" panose="030F0702030302020204" pitchFamily="66" charset="0"/>
              </a:rPr>
              <a:t>Moderno ropstvo – trgovanje ljudima, u: </a:t>
            </a:r>
            <a:r>
              <a:rPr lang="hr-HR" sz="2400" i="1" dirty="0">
                <a:latin typeface="Comic Sans MS" panose="030F0702030302020204" pitchFamily="66" charset="0"/>
              </a:rPr>
              <a:t>Vjesnik Đakovačko-osječke nadbiskupije i Srijemske biskupije, </a:t>
            </a:r>
            <a:r>
              <a:rPr lang="hr-HR" sz="2400" dirty="0">
                <a:latin typeface="Comic Sans MS" panose="030F0702030302020204" pitchFamily="66" charset="0"/>
              </a:rPr>
              <a:t>140 (2012.), 7-8, 551-557.)</a:t>
            </a:r>
          </a:p>
          <a:p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718457" y="769702"/>
            <a:ext cx="626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Prisutnost u medijima</a:t>
            </a:r>
          </a:p>
        </p:txBody>
      </p:sp>
    </p:spTree>
    <p:extLst>
      <p:ext uri="{BB962C8B-B14F-4D97-AF65-F5344CB8AC3E}">
        <p14:creationId xmlns="" xmlns:p14="http://schemas.microsoft.com/office/powerpoint/2010/main" val="3685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76657" y="760185"/>
            <a:ext cx="1138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Info-materijali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A865FCE9-A399-4FCC-93B1-D6AE51A9A12C}"/>
              </a:ext>
            </a:extLst>
          </p:cNvPr>
          <p:cNvSpPr txBox="1"/>
          <p:nvPr/>
        </p:nvSpPr>
        <p:spPr>
          <a:xfrm>
            <a:off x="676657" y="1992085"/>
            <a:ext cx="9969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Sv. Josipa </a:t>
            </a:r>
            <a:r>
              <a:rPr lang="hr-HR" sz="2400" dirty="0" err="1">
                <a:latin typeface="Comic Sans MS" panose="030F0702030302020204" pitchFamily="66" charset="0"/>
              </a:rPr>
              <a:t>Bakhita</a:t>
            </a:r>
            <a:r>
              <a:rPr lang="hr-HR" sz="2400" dirty="0">
                <a:latin typeface="Comic Sans MS" panose="030F0702030302020204" pitchFamily="66" charset="0"/>
              </a:rPr>
              <a:t>, žrtva trgovine ljudima – slika, molitva i kratka biografija</a:t>
            </a:r>
          </a:p>
          <a:p>
            <a:pPr marL="342900" indent="-342900" algn="just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Odobrenje: Nadbiskupijski ordinarijat Đakovo, 2016. </a:t>
            </a:r>
          </a:p>
          <a:p>
            <a:pPr algn="just" fontAlgn="t"/>
            <a:endParaRPr lang="hr-HR" sz="2400" dirty="0">
              <a:latin typeface="Comic Sans MS" panose="030F0702030302020204" pitchFamily="66" charset="0"/>
            </a:endParaRPr>
          </a:p>
          <a:p>
            <a:pPr fontAlgn="t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349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niOkvir 13"/>
          <p:cNvSpPr txBox="1"/>
          <p:nvPr/>
        </p:nvSpPr>
        <p:spPr>
          <a:xfrm>
            <a:off x="6744073" y="2348880"/>
            <a:ext cx="90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Đakovo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1775520" y="2606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itchFamily="66" charset="0"/>
              </a:rPr>
              <a:t>Broj informativno-molitvenih susreta, prema (nad)biskupijama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7248129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5663952" y="2204864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Požega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4367808" y="234888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Sisak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727849" y="980728"/>
            <a:ext cx="98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Varaždin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5087888" y="1484784"/>
            <a:ext cx="94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Bjelovar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3607018" y="1841086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Zagreb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1847529" y="2492896"/>
            <a:ext cx="72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Poreč</a:t>
            </a:r>
          </a:p>
        </p:txBody>
      </p:sp>
      <p:sp>
        <p:nvSpPr>
          <p:cNvPr id="24" name="TekstniOkvir 23"/>
          <p:cNvSpPr txBox="1"/>
          <p:nvPr/>
        </p:nvSpPr>
        <p:spPr>
          <a:xfrm>
            <a:off x="2783633" y="2348880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Rijeka</a:t>
            </a:r>
          </a:p>
        </p:txBody>
      </p:sp>
      <p:sp>
        <p:nvSpPr>
          <p:cNvPr id="25" name="TekstniOkvir 24"/>
          <p:cNvSpPr txBox="1"/>
          <p:nvPr/>
        </p:nvSpPr>
        <p:spPr>
          <a:xfrm>
            <a:off x="3719737" y="350100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Gospić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3575720" y="407707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Zadar</a:t>
            </a:r>
          </a:p>
        </p:txBody>
      </p:sp>
      <p:sp>
        <p:nvSpPr>
          <p:cNvPr id="27" name="TekstniOkvir 26"/>
          <p:cNvSpPr txBox="1"/>
          <p:nvPr/>
        </p:nvSpPr>
        <p:spPr>
          <a:xfrm>
            <a:off x="4151785" y="465313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Šibenik</a:t>
            </a:r>
          </a:p>
        </p:txBody>
      </p:sp>
      <p:sp>
        <p:nvSpPr>
          <p:cNvPr id="28" name="TekstniOkvir 27"/>
          <p:cNvSpPr txBox="1"/>
          <p:nvPr/>
        </p:nvSpPr>
        <p:spPr>
          <a:xfrm>
            <a:off x="4727849" y="49411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Split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4223793" y="544522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Hvar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2639617" y="29249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Krk</a:t>
            </a:r>
          </a:p>
        </p:txBody>
      </p:sp>
      <p:sp>
        <p:nvSpPr>
          <p:cNvPr id="129" name="Dijagram toka: Poveznik 128"/>
          <p:cNvSpPr/>
          <p:nvPr/>
        </p:nvSpPr>
        <p:spPr>
          <a:xfrm>
            <a:off x="4007768" y="170080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4" name="Dijagram toka: Poveznik 133"/>
          <p:cNvSpPr/>
          <p:nvPr/>
        </p:nvSpPr>
        <p:spPr>
          <a:xfrm>
            <a:off x="3575720" y="171274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6" name="Dijagram toka: Poveznik 135"/>
          <p:cNvSpPr/>
          <p:nvPr/>
        </p:nvSpPr>
        <p:spPr>
          <a:xfrm>
            <a:off x="3791744" y="177281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6" name="Zaobljeni pravokutnik 155"/>
          <p:cNvSpPr/>
          <p:nvPr/>
        </p:nvSpPr>
        <p:spPr>
          <a:xfrm>
            <a:off x="7536160" y="2060848"/>
            <a:ext cx="43204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Zaobljeni pravokutnik 159"/>
          <p:cNvSpPr/>
          <p:nvPr/>
        </p:nvSpPr>
        <p:spPr>
          <a:xfrm>
            <a:off x="3647728" y="1268760"/>
            <a:ext cx="43204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1" name="TekstniOkvir 160"/>
          <p:cNvSpPr txBox="1"/>
          <p:nvPr/>
        </p:nvSpPr>
        <p:spPr>
          <a:xfrm>
            <a:off x="7544435" y="20201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62</a:t>
            </a:r>
          </a:p>
        </p:txBody>
      </p:sp>
      <p:sp>
        <p:nvSpPr>
          <p:cNvPr id="163" name="TekstniOkvir 162"/>
          <p:cNvSpPr txBox="1"/>
          <p:nvPr/>
        </p:nvSpPr>
        <p:spPr>
          <a:xfrm>
            <a:off x="3635026" y="1238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3</a:t>
            </a:r>
          </a:p>
        </p:txBody>
      </p:sp>
      <p:sp>
        <p:nvSpPr>
          <p:cNvPr id="166" name="Zaobljeni pravokutnik 165"/>
          <p:cNvSpPr/>
          <p:nvPr/>
        </p:nvSpPr>
        <p:spPr>
          <a:xfrm>
            <a:off x="6072679" y="1946543"/>
            <a:ext cx="43204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7" name="TekstniOkvir 166"/>
          <p:cNvSpPr txBox="1"/>
          <p:nvPr/>
        </p:nvSpPr>
        <p:spPr>
          <a:xfrm rot="21444907">
            <a:off x="6109816" y="19058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180" name="Zaobljeni pravokutnik 179"/>
          <p:cNvSpPr/>
          <p:nvPr/>
        </p:nvSpPr>
        <p:spPr>
          <a:xfrm>
            <a:off x="3174970" y="2869704"/>
            <a:ext cx="43204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1" name="TekstniOkvir 180"/>
          <p:cNvSpPr txBox="1"/>
          <p:nvPr/>
        </p:nvSpPr>
        <p:spPr>
          <a:xfrm>
            <a:off x="3225292" y="28290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2F57C3C-8B2F-4E7A-AF84-A8331BDAAD67}"/>
              </a:ext>
            </a:extLst>
          </p:cNvPr>
          <p:cNvSpPr txBox="1"/>
          <p:nvPr/>
        </p:nvSpPr>
        <p:spPr>
          <a:xfrm>
            <a:off x="5423131" y="622929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Dubrovnik</a:t>
            </a:r>
          </a:p>
        </p:txBody>
      </p:sp>
      <p:sp>
        <p:nvSpPr>
          <p:cNvPr id="187" name="Dijagram toka: Poveznik 186">
            <a:extLst>
              <a:ext uri="{FF2B5EF4-FFF2-40B4-BE49-F238E27FC236}">
                <a16:creationId xmlns:a16="http://schemas.microsoft.com/office/drawing/2014/main" xmlns="" id="{DFD1392F-1D36-41D8-A930-AF97EF373AFC}"/>
              </a:ext>
            </a:extLst>
          </p:cNvPr>
          <p:cNvSpPr/>
          <p:nvPr/>
        </p:nvSpPr>
        <p:spPr>
          <a:xfrm>
            <a:off x="2353490" y="31769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8" name="Dijagram toka: Poveznik 187">
            <a:extLst>
              <a:ext uri="{FF2B5EF4-FFF2-40B4-BE49-F238E27FC236}">
                <a16:creationId xmlns:a16="http://schemas.microsoft.com/office/drawing/2014/main" xmlns="" id="{994A3B6B-F901-400B-962D-501040BE50DA}"/>
              </a:ext>
            </a:extLst>
          </p:cNvPr>
          <p:cNvSpPr/>
          <p:nvPr/>
        </p:nvSpPr>
        <p:spPr>
          <a:xfrm>
            <a:off x="2505890" y="33293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9" name="Dijagram toka: Poveznik 188">
            <a:extLst>
              <a:ext uri="{FF2B5EF4-FFF2-40B4-BE49-F238E27FC236}">
                <a16:creationId xmlns:a16="http://schemas.microsoft.com/office/drawing/2014/main" xmlns="" id="{C83249DF-3D91-450C-ADCA-D5CD6BDF7871}"/>
              </a:ext>
            </a:extLst>
          </p:cNvPr>
          <p:cNvSpPr/>
          <p:nvPr/>
        </p:nvSpPr>
        <p:spPr>
          <a:xfrm>
            <a:off x="2783633" y="346500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0" name="Dijagram toka: Poveznik 189">
            <a:extLst>
              <a:ext uri="{FF2B5EF4-FFF2-40B4-BE49-F238E27FC236}">
                <a16:creationId xmlns:a16="http://schemas.microsoft.com/office/drawing/2014/main" xmlns="" id="{C2D96B5D-6B86-4F5B-B206-395EE8297A0F}"/>
              </a:ext>
            </a:extLst>
          </p:cNvPr>
          <p:cNvSpPr/>
          <p:nvPr/>
        </p:nvSpPr>
        <p:spPr>
          <a:xfrm>
            <a:off x="3083297" y="3348387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1" name="Dijagram toka: Poveznik 190">
            <a:extLst>
              <a:ext uri="{FF2B5EF4-FFF2-40B4-BE49-F238E27FC236}">
                <a16:creationId xmlns:a16="http://schemas.microsoft.com/office/drawing/2014/main" xmlns="" id="{E560D10F-D9EE-40C8-AB77-865A8AA75D92}"/>
              </a:ext>
            </a:extLst>
          </p:cNvPr>
          <p:cNvSpPr/>
          <p:nvPr/>
        </p:nvSpPr>
        <p:spPr>
          <a:xfrm>
            <a:off x="5769130" y="20962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Dijagram toka: Poveznik 191">
            <a:extLst>
              <a:ext uri="{FF2B5EF4-FFF2-40B4-BE49-F238E27FC236}">
                <a16:creationId xmlns:a16="http://schemas.microsoft.com/office/drawing/2014/main" xmlns="" id="{4EB99465-0122-4CCA-9C58-BD509E75AF6B}"/>
              </a:ext>
            </a:extLst>
          </p:cNvPr>
          <p:cNvSpPr/>
          <p:nvPr/>
        </p:nvSpPr>
        <p:spPr>
          <a:xfrm>
            <a:off x="7704524" y="24458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3" name="Dijagram toka: Poveznik 192">
            <a:extLst>
              <a:ext uri="{FF2B5EF4-FFF2-40B4-BE49-F238E27FC236}">
                <a16:creationId xmlns:a16="http://schemas.microsoft.com/office/drawing/2014/main" xmlns="" id="{4F4FC594-A82F-412C-805E-E1681E8D36AB}"/>
              </a:ext>
            </a:extLst>
          </p:cNvPr>
          <p:cNvSpPr/>
          <p:nvPr/>
        </p:nvSpPr>
        <p:spPr>
          <a:xfrm>
            <a:off x="7856924" y="25982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4" name="Dijagram toka: Poveznik 193">
            <a:extLst>
              <a:ext uri="{FF2B5EF4-FFF2-40B4-BE49-F238E27FC236}">
                <a16:creationId xmlns:a16="http://schemas.microsoft.com/office/drawing/2014/main" xmlns="" id="{AC575D4E-6CF0-4D8E-AC57-05E3E7508E28}"/>
              </a:ext>
            </a:extLst>
          </p:cNvPr>
          <p:cNvSpPr/>
          <p:nvPr/>
        </p:nvSpPr>
        <p:spPr>
          <a:xfrm>
            <a:off x="8009324" y="27506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5" name="Dijagram toka: Poveznik 194">
            <a:extLst>
              <a:ext uri="{FF2B5EF4-FFF2-40B4-BE49-F238E27FC236}">
                <a16:creationId xmlns:a16="http://schemas.microsoft.com/office/drawing/2014/main" xmlns="" id="{9E5BEC9D-DE27-4E1B-B707-2ACBD246BAC1}"/>
              </a:ext>
            </a:extLst>
          </p:cNvPr>
          <p:cNvSpPr/>
          <p:nvPr/>
        </p:nvSpPr>
        <p:spPr>
          <a:xfrm>
            <a:off x="8161724" y="29030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6" name="Dijagram toka: Poveznik 195">
            <a:extLst>
              <a:ext uri="{FF2B5EF4-FFF2-40B4-BE49-F238E27FC236}">
                <a16:creationId xmlns:a16="http://schemas.microsoft.com/office/drawing/2014/main" xmlns="" id="{7E28D97F-6D6C-4828-A54A-3E504C0B6B80}"/>
              </a:ext>
            </a:extLst>
          </p:cNvPr>
          <p:cNvSpPr/>
          <p:nvPr/>
        </p:nvSpPr>
        <p:spPr>
          <a:xfrm>
            <a:off x="8314124" y="30554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7" name="Dijagram toka: Poveznik 196">
            <a:extLst>
              <a:ext uri="{FF2B5EF4-FFF2-40B4-BE49-F238E27FC236}">
                <a16:creationId xmlns:a16="http://schemas.microsoft.com/office/drawing/2014/main" xmlns="" id="{328C5E40-3F70-4230-9BB8-C816D5458B2B}"/>
              </a:ext>
            </a:extLst>
          </p:cNvPr>
          <p:cNvSpPr/>
          <p:nvPr/>
        </p:nvSpPr>
        <p:spPr>
          <a:xfrm>
            <a:off x="8466524" y="32078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8" name="Dijagram toka: Poveznik 197">
            <a:extLst>
              <a:ext uri="{FF2B5EF4-FFF2-40B4-BE49-F238E27FC236}">
                <a16:creationId xmlns:a16="http://schemas.microsoft.com/office/drawing/2014/main" xmlns="" id="{88D49302-E559-4979-8FFF-DB8A6C2AA5A8}"/>
              </a:ext>
            </a:extLst>
          </p:cNvPr>
          <p:cNvSpPr/>
          <p:nvPr/>
        </p:nvSpPr>
        <p:spPr>
          <a:xfrm>
            <a:off x="8618924" y="33602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9" name="Dijagram toka: Poveznik 198">
            <a:extLst>
              <a:ext uri="{FF2B5EF4-FFF2-40B4-BE49-F238E27FC236}">
                <a16:creationId xmlns:a16="http://schemas.microsoft.com/office/drawing/2014/main" xmlns="" id="{16351F74-2A95-4521-BC01-D007E95CB004}"/>
              </a:ext>
            </a:extLst>
          </p:cNvPr>
          <p:cNvSpPr/>
          <p:nvPr/>
        </p:nvSpPr>
        <p:spPr>
          <a:xfrm>
            <a:off x="8299032" y="240493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Dijagram toka: Poveznik 199">
            <a:extLst>
              <a:ext uri="{FF2B5EF4-FFF2-40B4-BE49-F238E27FC236}">
                <a16:creationId xmlns:a16="http://schemas.microsoft.com/office/drawing/2014/main" xmlns="" id="{6278AC9D-9164-4B6A-B8F0-67D97A14D878}"/>
              </a:ext>
            </a:extLst>
          </p:cNvPr>
          <p:cNvSpPr/>
          <p:nvPr/>
        </p:nvSpPr>
        <p:spPr>
          <a:xfrm>
            <a:off x="7526384" y="308507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1" name="Dijagram toka: Poveznik 200">
            <a:extLst>
              <a:ext uri="{FF2B5EF4-FFF2-40B4-BE49-F238E27FC236}">
                <a16:creationId xmlns:a16="http://schemas.microsoft.com/office/drawing/2014/main" xmlns="" id="{42379F23-10CD-4948-A09D-24D92F31A64F}"/>
              </a:ext>
            </a:extLst>
          </p:cNvPr>
          <p:cNvSpPr/>
          <p:nvPr/>
        </p:nvSpPr>
        <p:spPr>
          <a:xfrm>
            <a:off x="8380807" y="362466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2" name="Dijagram toka: Poveznik 201">
            <a:extLst>
              <a:ext uri="{FF2B5EF4-FFF2-40B4-BE49-F238E27FC236}">
                <a16:creationId xmlns:a16="http://schemas.microsoft.com/office/drawing/2014/main" xmlns="" id="{3376DCFF-0226-4105-8156-E7EB0656053B}"/>
              </a:ext>
            </a:extLst>
          </p:cNvPr>
          <p:cNvSpPr/>
          <p:nvPr/>
        </p:nvSpPr>
        <p:spPr>
          <a:xfrm>
            <a:off x="7396856" y="27570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3" name="Dijagram toka: Poveznik 202">
            <a:extLst>
              <a:ext uri="{FF2B5EF4-FFF2-40B4-BE49-F238E27FC236}">
                <a16:creationId xmlns:a16="http://schemas.microsoft.com/office/drawing/2014/main" xmlns="" id="{696DD700-6467-4D5C-A178-32D28B9B109A}"/>
              </a:ext>
            </a:extLst>
          </p:cNvPr>
          <p:cNvSpPr/>
          <p:nvPr/>
        </p:nvSpPr>
        <p:spPr>
          <a:xfrm>
            <a:off x="7549256" y="29094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4" name="Dijagram toka: Poveznik 203">
            <a:extLst>
              <a:ext uri="{FF2B5EF4-FFF2-40B4-BE49-F238E27FC236}">
                <a16:creationId xmlns:a16="http://schemas.microsoft.com/office/drawing/2014/main" xmlns="" id="{CD4D8826-9FDF-4ED4-83BA-72E96D585FBB}"/>
              </a:ext>
            </a:extLst>
          </p:cNvPr>
          <p:cNvSpPr/>
          <p:nvPr/>
        </p:nvSpPr>
        <p:spPr>
          <a:xfrm>
            <a:off x="7701656" y="30618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5" name="Dijagram toka: Poveznik 204">
            <a:extLst>
              <a:ext uri="{FF2B5EF4-FFF2-40B4-BE49-F238E27FC236}">
                <a16:creationId xmlns:a16="http://schemas.microsoft.com/office/drawing/2014/main" xmlns="" id="{FE5B7250-345A-4EF7-8AE2-61E35F58D52B}"/>
              </a:ext>
            </a:extLst>
          </p:cNvPr>
          <p:cNvSpPr/>
          <p:nvPr/>
        </p:nvSpPr>
        <p:spPr>
          <a:xfrm>
            <a:off x="7854056" y="32142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6" name="Dijagram toka: Poveznik 205">
            <a:extLst>
              <a:ext uri="{FF2B5EF4-FFF2-40B4-BE49-F238E27FC236}">
                <a16:creationId xmlns:a16="http://schemas.microsoft.com/office/drawing/2014/main" xmlns="" id="{5770F83D-D163-46F1-B173-6CF2A5C26EDA}"/>
              </a:ext>
            </a:extLst>
          </p:cNvPr>
          <p:cNvSpPr/>
          <p:nvPr/>
        </p:nvSpPr>
        <p:spPr>
          <a:xfrm>
            <a:off x="8006456" y="33666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7" name="Dijagram toka: Poveznik 206">
            <a:extLst>
              <a:ext uri="{FF2B5EF4-FFF2-40B4-BE49-F238E27FC236}">
                <a16:creationId xmlns:a16="http://schemas.microsoft.com/office/drawing/2014/main" xmlns="" id="{F90C64B4-1A93-4DA7-89DB-A57A932041F6}"/>
              </a:ext>
            </a:extLst>
          </p:cNvPr>
          <p:cNvSpPr/>
          <p:nvPr/>
        </p:nvSpPr>
        <p:spPr>
          <a:xfrm>
            <a:off x="8158856" y="35190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8" name="Dijagram toka: Poveznik 207">
            <a:extLst>
              <a:ext uri="{FF2B5EF4-FFF2-40B4-BE49-F238E27FC236}">
                <a16:creationId xmlns:a16="http://schemas.microsoft.com/office/drawing/2014/main" xmlns="" id="{9E333A99-1225-46F3-ACC1-D8C7E0C296C7}"/>
              </a:ext>
            </a:extLst>
          </p:cNvPr>
          <p:cNvSpPr/>
          <p:nvPr/>
        </p:nvSpPr>
        <p:spPr>
          <a:xfrm>
            <a:off x="7782844" y="26916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9" name="Dijagram toka: Poveznik 208">
            <a:extLst>
              <a:ext uri="{FF2B5EF4-FFF2-40B4-BE49-F238E27FC236}">
                <a16:creationId xmlns:a16="http://schemas.microsoft.com/office/drawing/2014/main" xmlns="" id="{4B8F3700-EB77-44F2-BB53-C9F6D7E03E0D}"/>
              </a:ext>
            </a:extLst>
          </p:cNvPr>
          <p:cNvSpPr/>
          <p:nvPr/>
        </p:nvSpPr>
        <p:spPr>
          <a:xfrm>
            <a:off x="7441269" y="296375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0" name="Dijagram toka: Poveznik 209">
            <a:extLst>
              <a:ext uri="{FF2B5EF4-FFF2-40B4-BE49-F238E27FC236}">
                <a16:creationId xmlns:a16="http://schemas.microsoft.com/office/drawing/2014/main" xmlns="" id="{8E378348-06BF-4A67-9C23-5334DB353CCF}"/>
              </a:ext>
            </a:extLst>
          </p:cNvPr>
          <p:cNvSpPr/>
          <p:nvPr/>
        </p:nvSpPr>
        <p:spPr>
          <a:xfrm>
            <a:off x="7323525" y="284878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1" name="Dijagram toka: Poveznik 210">
            <a:extLst>
              <a:ext uri="{FF2B5EF4-FFF2-40B4-BE49-F238E27FC236}">
                <a16:creationId xmlns:a16="http://schemas.microsoft.com/office/drawing/2014/main" xmlns="" id="{48B571B8-F432-417A-9BC4-2156F56FB55D}"/>
              </a:ext>
            </a:extLst>
          </p:cNvPr>
          <p:cNvSpPr/>
          <p:nvPr/>
        </p:nvSpPr>
        <p:spPr>
          <a:xfrm>
            <a:off x="7950483" y="367696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2" name="Dijagram toka: Poveznik 211">
            <a:extLst>
              <a:ext uri="{FF2B5EF4-FFF2-40B4-BE49-F238E27FC236}">
                <a16:creationId xmlns:a16="http://schemas.microsoft.com/office/drawing/2014/main" xmlns="" id="{E4955A25-6A2C-493C-A086-4A8C1831AB86}"/>
              </a:ext>
            </a:extLst>
          </p:cNvPr>
          <p:cNvSpPr/>
          <p:nvPr/>
        </p:nvSpPr>
        <p:spPr>
          <a:xfrm>
            <a:off x="6846013" y="2806923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3" name="Dijagram toka: Poveznik 212">
            <a:extLst>
              <a:ext uri="{FF2B5EF4-FFF2-40B4-BE49-F238E27FC236}">
                <a16:creationId xmlns:a16="http://schemas.microsoft.com/office/drawing/2014/main" xmlns="" id="{9F626EA5-6A3B-45EB-8751-FF6B066B8A93}"/>
              </a:ext>
            </a:extLst>
          </p:cNvPr>
          <p:cNvSpPr/>
          <p:nvPr/>
        </p:nvSpPr>
        <p:spPr>
          <a:xfrm>
            <a:off x="7171014" y="29030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4" name="Dijagram toka: Poveznik 213">
            <a:extLst>
              <a:ext uri="{FF2B5EF4-FFF2-40B4-BE49-F238E27FC236}">
                <a16:creationId xmlns:a16="http://schemas.microsoft.com/office/drawing/2014/main" xmlns="" id="{67F4E1DB-DAB9-4778-9C8E-36ACA56BF1B0}"/>
              </a:ext>
            </a:extLst>
          </p:cNvPr>
          <p:cNvSpPr/>
          <p:nvPr/>
        </p:nvSpPr>
        <p:spPr>
          <a:xfrm>
            <a:off x="7323414" y="30554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5" name="Dijagram toka: Poveznik 214">
            <a:extLst>
              <a:ext uri="{FF2B5EF4-FFF2-40B4-BE49-F238E27FC236}">
                <a16:creationId xmlns:a16="http://schemas.microsoft.com/office/drawing/2014/main" xmlns="" id="{18F682BC-BBF7-4B91-A554-AF1BACB87DFC}"/>
              </a:ext>
            </a:extLst>
          </p:cNvPr>
          <p:cNvSpPr/>
          <p:nvPr/>
        </p:nvSpPr>
        <p:spPr>
          <a:xfrm>
            <a:off x="7475814" y="32078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6" name="Dijagram toka: Poveznik 215">
            <a:extLst>
              <a:ext uri="{FF2B5EF4-FFF2-40B4-BE49-F238E27FC236}">
                <a16:creationId xmlns:a16="http://schemas.microsoft.com/office/drawing/2014/main" xmlns="" id="{FCEA11E1-9A4B-4458-90A4-952B641FC66E}"/>
              </a:ext>
            </a:extLst>
          </p:cNvPr>
          <p:cNvSpPr/>
          <p:nvPr/>
        </p:nvSpPr>
        <p:spPr>
          <a:xfrm>
            <a:off x="7628214" y="33602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7" name="Dijagram toka: Poveznik 216">
            <a:extLst>
              <a:ext uri="{FF2B5EF4-FFF2-40B4-BE49-F238E27FC236}">
                <a16:creationId xmlns:a16="http://schemas.microsoft.com/office/drawing/2014/main" xmlns="" id="{D5C3F0D2-047C-42BB-AB4A-BCAE0EBA579F}"/>
              </a:ext>
            </a:extLst>
          </p:cNvPr>
          <p:cNvSpPr/>
          <p:nvPr/>
        </p:nvSpPr>
        <p:spPr>
          <a:xfrm>
            <a:off x="7780614" y="351265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8" name="Dijagram toka: Poveznik 217">
            <a:extLst>
              <a:ext uri="{FF2B5EF4-FFF2-40B4-BE49-F238E27FC236}">
                <a16:creationId xmlns:a16="http://schemas.microsoft.com/office/drawing/2014/main" xmlns="" id="{23FCDAE7-0E86-41B2-BE12-FCA985AED290}"/>
              </a:ext>
            </a:extLst>
          </p:cNvPr>
          <p:cNvSpPr/>
          <p:nvPr/>
        </p:nvSpPr>
        <p:spPr>
          <a:xfrm>
            <a:off x="8726936" y="313933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9" name="Dijagram toka: Poveznik 218">
            <a:extLst>
              <a:ext uri="{FF2B5EF4-FFF2-40B4-BE49-F238E27FC236}">
                <a16:creationId xmlns:a16="http://schemas.microsoft.com/office/drawing/2014/main" xmlns="" id="{DD27D04D-4F7A-460D-9023-44E67F8E6782}"/>
              </a:ext>
            </a:extLst>
          </p:cNvPr>
          <p:cNvSpPr/>
          <p:nvPr/>
        </p:nvSpPr>
        <p:spPr>
          <a:xfrm>
            <a:off x="8204826" y="252509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0" name="Dijagram toka: Poveznik 219">
            <a:extLst>
              <a:ext uri="{FF2B5EF4-FFF2-40B4-BE49-F238E27FC236}">
                <a16:creationId xmlns:a16="http://schemas.microsoft.com/office/drawing/2014/main" xmlns="" id="{76C9A3B8-C48A-47B3-BE79-2E71B5C56BA0}"/>
              </a:ext>
            </a:extLst>
          </p:cNvPr>
          <p:cNvSpPr/>
          <p:nvPr/>
        </p:nvSpPr>
        <p:spPr>
          <a:xfrm>
            <a:off x="8097616" y="233292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1" name="Dijagram toka: Poveznik 220">
            <a:extLst>
              <a:ext uri="{FF2B5EF4-FFF2-40B4-BE49-F238E27FC236}">
                <a16:creationId xmlns:a16="http://schemas.microsoft.com/office/drawing/2014/main" xmlns="" id="{EF795C51-AD3B-4E67-8E2F-642916E34048}"/>
              </a:ext>
            </a:extLst>
          </p:cNvPr>
          <p:cNvSpPr/>
          <p:nvPr/>
        </p:nvSpPr>
        <p:spPr>
          <a:xfrm>
            <a:off x="7111499" y="3347233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2" name="Dijagram toka: Poveznik 221">
            <a:extLst>
              <a:ext uri="{FF2B5EF4-FFF2-40B4-BE49-F238E27FC236}">
                <a16:creationId xmlns:a16="http://schemas.microsoft.com/office/drawing/2014/main" xmlns="" id="{C2BC4F7E-8509-4AB2-A42E-97D7A71AF944}"/>
              </a:ext>
            </a:extLst>
          </p:cNvPr>
          <p:cNvSpPr/>
          <p:nvPr/>
        </p:nvSpPr>
        <p:spPr>
          <a:xfrm>
            <a:off x="7628214" y="26722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3" name="Dijagram toka: Poveznik 222">
            <a:extLst>
              <a:ext uri="{FF2B5EF4-FFF2-40B4-BE49-F238E27FC236}">
                <a16:creationId xmlns:a16="http://schemas.microsoft.com/office/drawing/2014/main" xmlns="" id="{1C4B107A-C963-4DD1-B946-B197CD8F35BF}"/>
              </a:ext>
            </a:extLst>
          </p:cNvPr>
          <p:cNvSpPr/>
          <p:nvPr/>
        </p:nvSpPr>
        <p:spPr>
          <a:xfrm>
            <a:off x="7780614" y="28246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4" name="Dijagram toka: Poveznik 223">
            <a:extLst>
              <a:ext uri="{FF2B5EF4-FFF2-40B4-BE49-F238E27FC236}">
                <a16:creationId xmlns:a16="http://schemas.microsoft.com/office/drawing/2014/main" xmlns="" id="{F87E1E3E-077F-40B1-B6BF-CF330ED945C6}"/>
              </a:ext>
            </a:extLst>
          </p:cNvPr>
          <p:cNvSpPr/>
          <p:nvPr/>
        </p:nvSpPr>
        <p:spPr>
          <a:xfrm>
            <a:off x="7933014" y="29770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5" name="Dijagram toka: Poveznik 224">
            <a:extLst>
              <a:ext uri="{FF2B5EF4-FFF2-40B4-BE49-F238E27FC236}">
                <a16:creationId xmlns:a16="http://schemas.microsoft.com/office/drawing/2014/main" xmlns="" id="{321F71D8-CBF0-4FF9-AD55-9D0739DC2306}"/>
              </a:ext>
            </a:extLst>
          </p:cNvPr>
          <p:cNvSpPr/>
          <p:nvPr/>
        </p:nvSpPr>
        <p:spPr>
          <a:xfrm>
            <a:off x="8085414" y="31294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6" name="Dijagram toka: Poveznik 225">
            <a:extLst>
              <a:ext uri="{FF2B5EF4-FFF2-40B4-BE49-F238E27FC236}">
                <a16:creationId xmlns:a16="http://schemas.microsoft.com/office/drawing/2014/main" xmlns="" id="{81DEDF95-44E6-4DDF-9323-91718AF41B97}"/>
              </a:ext>
            </a:extLst>
          </p:cNvPr>
          <p:cNvSpPr/>
          <p:nvPr/>
        </p:nvSpPr>
        <p:spPr>
          <a:xfrm>
            <a:off x="8237814" y="32818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7" name="Dijagram toka: Poveznik 226">
            <a:extLst>
              <a:ext uri="{FF2B5EF4-FFF2-40B4-BE49-F238E27FC236}">
                <a16:creationId xmlns:a16="http://schemas.microsoft.com/office/drawing/2014/main" xmlns="" id="{FD6DE0B3-73F8-4F84-A950-EE261273C243}"/>
              </a:ext>
            </a:extLst>
          </p:cNvPr>
          <p:cNvSpPr/>
          <p:nvPr/>
        </p:nvSpPr>
        <p:spPr>
          <a:xfrm>
            <a:off x="8390214" y="34342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8" name="Dijagram toka: Poveznik 227">
            <a:extLst>
              <a:ext uri="{FF2B5EF4-FFF2-40B4-BE49-F238E27FC236}">
                <a16:creationId xmlns:a16="http://schemas.microsoft.com/office/drawing/2014/main" xmlns="" id="{BA967A7D-7502-430D-AD63-E8395C326F7B}"/>
              </a:ext>
            </a:extLst>
          </p:cNvPr>
          <p:cNvSpPr/>
          <p:nvPr/>
        </p:nvSpPr>
        <p:spPr>
          <a:xfrm>
            <a:off x="7047318" y="3125933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9" name="Dijagram toka: Poveznik 228">
            <a:extLst>
              <a:ext uri="{FF2B5EF4-FFF2-40B4-BE49-F238E27FC236}">
                <a16:creationId xmlns:a16="http://schemas.microsoft.com/office/drawing/2014/main" xmlns="" id="{280012F9-41AA-4F9A-B308-B3B839558EAA}"/>
              </a:ext>
            </a:extLst>
          </p:cNvPr>
          <p:cNvSpPr/>
          <p:nvPr/>
        </p:nvSpPr>
        <p:spPr>
          <a:xfrm>
            <a:off x="7695073" y="322226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0" name="Dijagram toka: Poveznik 229">
            <a:extLst>
              <a:ext uri="{FF2B5EF4-FFF2-40B4-BE49-F238E27FC236}">
                <a16:creationId xmlns:a16="http://schemas.microsoft.com/office/drawing/2014/main" xmlns="" id="{0E98559E-0469-4F64-A3A8-1F330BF099F9}"/>
              </a:ext>
            </a:extLst>
          </p:cNvPr>
          <p:cNvSpPr/>
          <p:nvPr/>
        </p:nvSpPr>
        <p:spPr>
          <a:xfrm>
            <a:off x="8383332" y="222558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1" name="Dijagram toka: Poveznik 230">
            <a:extLst>
              <a:ext uri="{FF2B5EF4-FFF2-40B4-BE49-F238E27FC236}">
                <a16:creationId xmlns:a16="http://schemas.microsoft.com/office/drawing/2014/main" xmlns="" id="{EE6B951D-7B6F-4A51-83BD-215F70E73634}"/>
              </a:ext>
            </a:extLst>
          </p:cNvPr>
          <p:cNvSpPr/>
          <p:nvPr/>
        </p:nvSpPr>
        <p:spPr>
          <a:xfrm>
            <a:off x="6901809" y="325025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2" name="Dijagram toka: Poveznik 231">
            <a:extLst>
              <a:ext uri="{FF2B5EF4-FFF2-40B4-BE49-F238E27FC236}">
                <a16:creationId xmlns:a16="http://schemas.microsoft.com/office/drawing/2014/main" xmlns="" id="{0F936A0D-20C2-4508-ACEF-1A24EB039C72}"/>
              </a:ext>
            </a:extLst>
          </p:cNvPr>
          <p:cNvSpPr/>
          <p:nvPr/>
        </p:nvSpPr>
        <p:spPr>
          <a:xfrm>
            <a:off x="7980425" y="351904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4" name="Dijagram toka: Poveznik 233">
            <a:extLst>
              <a:ext uri="{FF2B5EF4-FFF2-40B4-BE49-F238E27FC236}">
                <a16:creationId xmlns:a16="http://schemas.microsoft.com/office/drawing/2014/main" xmlns="" id="{EEBAD433-5A88-43C6-83FD-485FB3582307}"/>
              </a:ext>
            </a:extLst>
          </p:cNvPr>
          <p:cNvSpPr/>
          <p:nvPr/>
        </p:nvSpPr>
        <p:spPr>
          <a:xfrm>
            <a:off x="6980767" y="28966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5" name="Dijagram toka: Poveznik 234">
            <a:extLst>
              <a:ext uri="{FF2B5EF4-FFF2-40B4-BE49-F238E27FC236}">
                <a16:creationId xmlns:a16="http://schemas.microsoft.com/office/drawing/2014/main" xmlns="" id="{38AFCD45-5D8A-4B7E-8B2A-592B4B35144F}"/>
              </a:ext>
            </a:extLst>
          </p:cNvPr>
          <p:cNvSpPr/>
          <p:nvPr/>
        </p:nvSpPr>
        <p:spPr>
          <a:xfrm>
            <a:off x="7081017" y="282198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6" name="Dijagram toka: Poveznik 235">
            <a:extLst>
              <a:ext uri="{FF2B5EF4-FFF2-40B4-BE49-F238E27FC236}">
                <a16:creationId xmlns:a16="http://schemas.microsoft.com/office/drawing/2014/main" xmlns="" id="{15531DFA-2134-400D-8A98-7AAC5C91336D}"/>
              </a:ext>
            </a:extLst>
          </p:cNvPr>
          <p:cNvSpPr/>
          <p:nvPr/>
        </p:nvSpPr>
        <p:spPr>
          <a:xfrm>
            <a:off x="7285567" y="32014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7" name="Dijagram toka: Poveznik 236">
            <a:extLst>
              <a:ext uri="{FF2B5EF4-FFF2-40B4-BE49-F238E27FC236}">
                <a16:creationId xmlns:a16="http://schemas.microsoft.com/office/drawing/2014/main" xmlns="" id="{A7AEFF89-EEA0-424D-A19C-0C601CA78EC5}"/>
              </a:ext>
            </a:extLst>
          </p:cNvPr>
          <p:cNvSpPr/>
          <p:nvPr/>
        </p:nvSpPr>
        <p:spPr>
          <a:xfrm>
            <a:off x="7437967" y="33538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8" name="Dijagram toka: Poveznik 237">
            <a:extLst>
              <a:ext uri="{FF2B5EF4-FFF2-40B4-BE49-F238E27FC236}">
                <a16:creationId xmlns:a16="http://schemas.microsoft.com/office/drawing/2014/main" xmlns="" id="{C637D2AB-E8C5-4D1C-B349-8E7A799D9BCF}"/>
              </a:ext>
            </a:extLst>
          </p:cNvPr>
          <p:cNvSpPr/>
          <p:nvPr/>
        </p:nvSpPr>
        <p:spPr>
          <a:xfrm>
            <a:off x="7590367" y="35062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9" name="Dijagram toka: Poveznik 238">
            <a:extLst>
              <a:ext uri="{FF2B5EF4-FFF2-40B4-BE49-F238E27FC236}">
                <a16:creationId xmlns:a16="http://schemas.microsoft.com/office/drawing/2014/main" xmlns="" id="{46FEA00E-4969-4225-AA74-91943DFDA59B}"/>
              </a:ext>
            </a:extLst>
          </p:cNvPr>
          <p:cNvSpPr/>
          <p:nvPr/>
        </p:nvSpPr>
        <p:spPr>
          <a:xfrm>
            <a:off x="6882017" y="298983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0" name="Dijagram toka: Poveznik 239">
            <a:extLst>
              <a:ext uri="{FF2B5EF4-FFF2-40B4-BE49-F238E27FC236}">
                <a16:creationId xmlns:a16="http://schemas.microsoft.com/office/drawing/2014/main" xmlns="" id="{C5DE8F67-E829-4B12-AB03-841D85122D7C}"/>
              </a:ext>
            </a:extLst>
          </p:cNvPr>
          <p:cNvSpPr/>
          <p:nvPr/>
        </p:nvSpPr>
        <p:spPr>
          <a:xfrm>
            <a:off x="6702511" y="28966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1" name="Dijagram toka: Poveznik 240">
            <a:extLst>
              <a:ext uri="{FF2B5EF4-FFF2-40B4-BE49-F238E27FC236}">
                <a16:creationId xmlns:a16="http://schemas.microsoft.com/office/drawing/2014/main" xmlns="" id="{A60B0FD7-97E6-4E63-A45A-96FA30CC6BE6}"/>
              </a:ext>
            </a:extLst>
          </p:cNvPr>
          <p:cNvSpPr/>
          <p:nvPr/>
        </p:nvSpPr>
        <p:spPr>
          <a:xfrm>
            <a:off x="8690932" y="293042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2" name="Dijagram toka: Poveznik 241">
            <a:extLst>
              <a:ext uri="{FF2B5EF4-FFF2-40B4-BE49-F238E27FC236}">
                <a16:creationId xmlns:a16="http://schemas.microsoft.com/office/drawing/2014/main" xmlns="" id="{778D74F9-0833-4E68-80E3-417F6534A70F}"/>
              </a:ext>
            </a:extLst>
          </p:cNvPr>
          <p:cNvSpPr/>
          <p:nvPr/>
        </p:nvSpPr>
        <p:spPr>
          <a:xfrm>
            <a:off x="6708064" y="310496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3" name="Dijagram toka: Poveznik 242">
            <a:extLst>
              <a:ext uri="{FF2B5EF4-FFF2-40B4-BE49-F238E27FC236}">
                <a16:creationId xmlns:a16="http://schemas.microsoft.com/office/drawing/2014/main" xmlns="" id="{E54A4A80-DD9E-4CF1-B28C-BD4BA54182AE}"/>
              </a:ext>
            </a:extLst>
          </p:cNvPr>
          <p:cNvSpPr/>
          <p:nvPr/>
        </p:nvSpPr>
        <p:spPr>
          <a:xfrm>
            <a:off x="7878475" y="23868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4" name="Dijagram toka: Poveznik 243">
            <a:extLst>
              <a:ext uri="{FF2B5EF4-FFF2-40B4-BE49-F238E27FC236}">
                <a16:creationId xmlns:a16="http://schemas.microsoft.com/office/drawing/2014/main" xmlns="" id="{DEAA80AE-7041-4F3E-A946-B6DFAC4DBE87}"/>
              </a:ext>
            </a:extLst>
          </p:cNvPr>
          <p:cNvSpPr/>
          <p:nvPr/>
        </p:nvSpPr>
        <p:spPr>
          <a:xfrm>
            <a:off x="8030875" y="25392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5" name="Dijagram toka: Poveznik 244">
            <a:extLst>
              <a:ext uri="{FF2B5EF4-FFF2-40B4-BE49-F238E27FC236}">
                <a16:creationId xmlns:a16="http://schemas.microsoft.com/office/drawing/2014/main" xmlns="" id="{74C68D23-BA60-40BA-81FC-75C2FE930520}"/>
              </a:ext>
            </a:extLst>
          </p:cNvPr>
          <p:cNvSpPr/>
          <p:nvPr/>
        </p:nvSpPr>
        <p:spPr>
          <a:xfrm>
            <a:off x="8183275" y="26916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6" name="Dijagram toka: Poveznik 245">
            <a:extLst>
              <a:ext uri="{FF2B5EF4-FFF2-40B4-BE49-F238E27FC236}">
                <a16:creationId xmlns:a16="http://schemas.microsoft.com/office/drawing/2014/main" xmlns="" id="{26F95573-0A85-481A-BCEB-D46E6A33EAA9}"/>
              </a:ext>
            </a:extLst>
          </p:cNvPr>
          <p:cNvSpPr/>
          <p:nvPr/>
        </p:nvSpPr>
        <p:spPr>
          <a:xfrm>
            <a:off x="8335675" y="28440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7" name="Dijagram toka: Poveznik 246">
            <a:extLst>
              <a:ext uri="{FF2B5EF4-FFF2-40B4-BE49-F238E27FC236}">
                <a16:creationId xmlns:a16="http://schemas.microsoft.com/office/drawing/2014/main" xmlns="" id="{22F143FC-ED65-455F-998D-7521FCEA5A63}"/>
              </a:ext>
            </a:extLst>
          </p:cNvPr>
          <p:cNvSpPr/>
          <p:nvPr/>
        </p:nvSpPr>
        <p:spPr>
          <a:xfrm>
            <a:off x="8488075" y="299648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8" name="Dijagram toka: Poveznik 247">
            <a:extLst>
              <a:ext uri="{FF2B5EF4-FFF2-40B4-BE49-F238E27FC236}">
                <a16:creationId xmlns:a16="http://schemas.microsoft.com/office/drawing/2014/main" xmlns="" id="{4EB11FFE-B553-47B6-998A-114F5E3A1AAD}"/>
              </a:ext>
            </a:extLst>
          </p:cNvPr>
          <p:cNvSpPr/>
          <p:nvPr/>
        </p:nvSpPr>
        <p:spPr>
          <a:xfrm>
            <a:off x="8618924" y="2720147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9" name="Dijagram toka: Poveznik 248">
            <a:extLst>
              <a:ext uri="{FF2B5EF4-FFF2-40B4-BE49-F238E27FC236}">
                <a16:creationId xmlns:a16="http://schemas.microsoft.com/office/drawing/2014/main" xmlns="" id="{B4E7047A-C454-4B40-BA76-E3BB9B10D952}"/>
              </a:ext>
            </a:extLst>
          </p:cNvPr>
          <p:cNvSpPr/>
          <p:nvPr/>
        </p:nvSpPr>
        <p:spPr>
          <a:xfrm>
            <a:off x="8419336" y="257528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0" name="Dijagram toka: Poveznik 249">
            <a:extLst>
              <a:ext uri="{FF2B5EF4-FFF2-40B4-BE49-F238E27FC236}">
                <a16:creationId xmlns:a16="http://schemas.microsoft.com/office/drawing/2014/main" xmlns="" id="{077982D6-C7AA-48C3-8F6E-CAE119B81F4C}"/>
              </a:ext>
            </a:extLst>
          </p:cNvPr>
          <p:cNvSpPr/>
          <p:nvPr/>
        </p:nvSpPr>
        <p:spPr>
          <a:xfrm>
            <a:off x="6592148" y="2763689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1" name="Dijagram toka: Poveznik 250">
            <a:extLst>
              <a:ext uri="{FF2B5EF4-FFF2-40B4-BE49-F238E27FC236}">
                <a16:creationId xmlns:a16="http://schemas.microsoft.com/office/drawing/2014/main" xmlns="" id="{09FF67F0-9C96-41DC-8EBC-0909A6B057C9}"/>
              </a:ext>
            </a:extLst>
          </p:cNvPr>
          <p:cNvSpPr/>
          <p:nvPr/>
        </p:nvSpPr>
        <p:spPr>
          <a:xfrm>
            <a:off x="8053372" y="219857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2" name="Dijagram toka: Poveznik 251">
            <a:extLst>
              <a:ext uri="{FF2B5EF4-FFF2-40B4-BE49-F238E27FC236}">
                <a16:creationId xmlns:a16="http://schemas.microsoft.com/office/drawing/2014/main" xmlns="" id="{DA76D824-B5D8-4F7F-A00E-A563C3AC9CEE}"/>
              </a:ext>
            </a:extLst>
          </p:cNvPr>
          <p:cNvSpPr/>
          <p:nvPr/>
        </p:nvSpPr>
        <p:spPr>
          <a:xfrm>
            <a:off x="8651905" y="362466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3" name="Dijagram toka: Poveznik 252">
            <a:extLst>
              <a:ext uri="{FF2B5EF4-FFF2-40B4-BE49-F238E27FC236}">
                <a16:creationId xmlns:a16="http://schemas.microsoft.com/office/drawing/2014/main" xmlns="" id="{06ED9FFA-4EA5-45D1-A555-36A0D14D7194}"/>
              </a:ext>
            </a:extLst>
          </p:cNvPr>
          <p:cNvSpPr/>
          <p:nvPr/>
        </p:nvSpPr>
        <p:spPr>
          <a:xfrm>
            <a:off x="7553295" y="368190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4" name="Dijagram toka: Poveznik 253">
            <a:extLst>
              <a:ext uri="{FF2B5EF4-FFF2-40B4-BE49-F238E27FC236}">
                <a16:creationId xmlns:a16="http://schemas.microsoft.com/office/drawing/2014/main" xmlns="" id="{4E140CD3-CBF9-4306-9E34-5DF670F31B4C}"/>
              </a:ext>
            </a:extLst>
          </p:cNvPr>
          <p:cNvSpPr/>
          <p:nvPr/>
        </p:nvSpPr>
        <p:spPr>
          <a:xfrm>
            <a:off x="7318548" y="353701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  <p:bldP spid="134" grpId="0" animBg="1"/>
      <p:bldP spid="134" grpId="1" animBg="1"/>
      <p:bldP spid="136" grpId="0" animBg="1"/>
      <p:bldP spid="136" grpId="1" animBg="1"/>
      <p:bldP spid="156" grpId="0" animBg="1"/>
      <p:bldP spid="160" grpId="0" animBg="1"/>
      <p:bldP spid="161" grpId="0"/>
      <p:bldP spid="163" grpId="0"/>
      <p:bldP spid="166" grpId="0" animBg="1"/>
      <p:bldP spid="167" grpId="0"/>
      <p:bldP spid="180" grpId="0" animBg="1"/>
      <p:bldP spid="181" grpId="0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737943" y="685801"/>
            <a:ext cx="2712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</a:rPr>
              <a:t>POMOZITE MI!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CC23FDA-736B-4630-8545-78D65AE731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699" y="978188"/>
            <a:ext cx="6129211" cy="512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3568" y="1477627"/>
            <a:ext cx="11484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Međunarodna Konferencija redovnica u suzbijanju trgovine (Italija, 2007.)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TALITHA KUM </a:t>
            </a:r>
            <a:r>
              <a:rPr lang="hr-HR" sz="2400" dirty="0" smtClean="0">
                <a:latin typeface="Comic Sans MS" panose="030F0702030302020204" pitchFamily="66" charset="0"/>
              </a:rPr>
              <a:t>- </a:t>
            </a:r>
            <a:r>
              <a:rPr lang="hr-HR" sz="2400" dirty="0">
                <a:latin typeface="Comic Sans MS" panose="030F0702030302020204" pitchFamily="66" charset="0"/>
              </a:rPr>
              <a:t>internacionalno umreženje redovnica (Italija, 2009.)</a:t>
            </a:r>
          </a:p>
          <a:p>
            <a:pPr lvl="5"/>
            <a:r>
              <a:rPr lang="hr-HR" sz="2400" dirty="0">
                <a:latin typeface="Comic Sans MS" panose="030F0702030302020204" pitchFamily="66" charset="0"/>
              </a:rPr>
              <a:t>    - 2.000 redovnica</a:t>
            </a:r>
          </a:p>
          <a:p>
            <a:pPr lvl="5"/>
            <a:r>
              <a:rPr lang="hr-HR" sz="2400" dirty="0">
                <a:latin typeface="Comic Sans MS" panose="030F0702030302020204" pitchFamily="66" charset="0"/>
              </a:rPr>
              <a:t>    - iz 77 zemalja svijeta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RENATE </a:t>
            </a:r>
            <a:r>
              <a:rPr lang="hr-HR" sz="2400" dirty="0" smtClean="0">
                <a:latin typeface="Comic Sans MS" panose="030F0702030302020204" pitchFamily="66" charset="0"/>
              </a:rPr>
              <a:t>(</a:t>
            </a:r>
            <a:r>
              <a:rPr lang="hr-HR" sz="2400" dirty="0" err="1" smtClean="0">
                <a:latin typeface="Comic Sans MS" panose="030F0702030302020204" pitchFamily="66" charset="0"/>
              </a:rPr>
              <a:t>Religious</a:t>
            </a:r>
            <a:r>
              <a:rPr lang="hr-HR" sz="2400" dirty="0" smtClean="0">
                <a:latin typeface="Comic Sans MS" panose="030F0702030302020204" pitchFamily="66" charset="0"/>
              </a:rPr>
              <a:t> </a:t>
            </a:r>
            <a:r>
              <a:rPr lang="hr-HR" sz="2400" dirty="0" err="1" smtClean="0">
                <a:latin typeface="Comic Sans MS" panose="030F0702030302020204" pitchFamily="66" charset="0"/>
              </a:rPr>
              <a:t>in</a:t>
            </a:r>
            <a:r>
              <a:rPr lang="hr-HR" sz="2400" dirty="0" smtClean="0">
                <a:latin typeface="Comic Sans MS" panose="030F0702030302020204" pitchFamily="66" charset="0"/>
              </a:rPr>
              <a:t> Europe </a:t>
            </a:r>
            <a:r>
              <a:rPr lang="hr-HR" sz="2400" dirty="0" err="1" smtClean="0">
                <a:latin typeface="Comic Sans MS" panose="030F0702030302020204" pitchFamily="66" charset="0"/>
              </a:rPr>
              <a:t>networking</a:t>
            </a:r>
            <a:r>
              <a:rPr lang="hr-HR" sz="2400" dirty="0" smtClean="0">
                <a:latin typeface="Comic Sans MS" panose="030F0702030302020204" pitchFamily="66" charset="0"/>
              </a:rPr>
              <a:t> </a:t>
            </a:r>
            <a:r>
              <a:rPr lang="hr-HR" sz="2400" dirty="0" err="1" smtClean="0">
                <a:latin typeface="Comic Sans MS" panose="030F0702030302020204" pitchFamily="66" charset="0"/>
              </a:rPr>
              <a:t>against</a:t>
            </a:r>
            <a:r>
              <a:rPr lang="hr-HR" sz="2400" dirty="0" smtClean="0">
                <a:latin typeface="Comic Sans MS" panose="030F0702030302020204" pitchFamily="66" charset="0"/>
              </a:rPr>
              <a:t> </a:t>
            </a:r>
            <a:r>
              <a:rPr lang="hr-HR" sz="2400" dirty="0" err="1" smtClean="0">
                <a:latin typeface="Comic Sans MS" panose="030F0702030302020204" pitchFamily="66" charset="0"/>
              </a:rPr>
              <a:t>trafficking</a:t>
            </a:r>
            <a:r>
              <a:rPr lang="hr-HR" sz="2400" dirty="0" smtClean="0">
                <a:latin typeface="Comic Sans MS" panose="030F0702030302020204" pitchFamily="66" charset="0"/>
              </a:rPr>
              <a:t> </a:t>
            </a:r>
            <a:r>
              <a:rPr lang="hr-HR" sz="2400" dirty="0" err="1" smtClean="0">
                <a:latin typeface="Comic Sans MS" panose="030F0702030302020204" pitchFamily="66" charset="0"/>
              </a:rPr>
              <a:t>and</a:t>
            </a:r>
            <a:r>
              <a:rPr lang="hr-HR" sz="2400" dirty="0" smtClean="0">
                <a:latin typeface="Comic Sans MS" panose="030F0702030302020204" pitchFamily="66" charset="0"/>
              </a:rPr>
              <a:t> </a:t>
            </a:r>
            <a:r>
              <a:rPr lang="hr-HR" sz="2400" dirty="0" err="1" smtClean="0">
                <a:latin typeface="Comic Sans MS" panose="030F0702030302020204" pitchFamily="66" charset="0"/>
              </a:rPr>
              <a:t>exploitation</a:t>
            </a:r>
            <a:r>
              <a:rPr lang="hr-HR" sz="2400" dirty="0" smtClean="0">
                <a:latin typeface="Comic Sans MS" panose="030F0702030302020204" pitchFamily="66" charset="0"/>
              </a:rPr>
              <a:t>) </a:t>
            </a:r>
            <a:r>
              <a:rPr lang="hr-HR" sz="2400" dirty="0">
                <a:latin typeface="Comic Sans MS" panose="030F0702030302020204" pitchFamily="66" charset="0"/>
              </a:rPr>
              <a:t>- redovništvo Europe umreženo u radu protiv trgovine ljudima i 			 iskorištavanja (Nizozemska, 2009.)</a:t>
            </a:r>
          </a:p>
          <a:p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353568" y="573759"/>
            <a:ext cx="1108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Suzbijanje trgovanja ljudima: međunarodna umreženja redovnica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7466361"/>
              </p:ext>
            </p:extLst>
          </p:nvPr>
        </p:nvGraphicFramePr>
        <p:xfrm>
          <a:off x="307413" y="942682"/>
          <a:ext cx="11577174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9044">
                  <a:extLst>
                    <a:ext uri="{9D8B030D-6E8A-4147-A177-3AD203B41FA5}">
                      <a16:colId xmlns:a16="http://schemas.microsoft.com/office/drawing/2014/main" xmlns="" val="662953183"/>
                    </a:ext>
                  </a:extLst>
                </a:gridCol>
                <a:gridCol w="3483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4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dirty="0">
                          <a:latin typeface="Comic Sans MS" panose="030F0702030302020204" pitchFamily="66" charset="0"/>
                        </a:rPr>
                        <a:t>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="1" dirty="0">
                          <a:latin typeface="Comic Sans MS" panose="030F0702030302020204" pitchFamily="66" charset="0"/>
                        </a:rPr>
                        <a:t>Susret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15. –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20. listopada 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2007.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>
                          <a:latin typeface="Comic Sans MS" panose="030F0702030302020204" pitchFamily="66" charset="0"/>
                        </a:rPr>
                        <a:t>ITALIJA (Rim)</a:t>
                      </a:r>
                      <a:endParaRPr lang="hr-H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međunarodni susret redovnica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4. – 11. rujna 2011.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POLJSKA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Trzebinia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1. </a:t>
                      </a:r>
                      <a:r>
                        <a:rPr lang="hr-HR" sz="1800" dirty="0" smtClean="0">
                          <a:latin typeface="Comic Sans MS" panose="030F0702030302020204" pitchFamily="66" charset="0"/>
                        </a:rPr>
                        <a:t>skupština</a:t>
                      </a:r>
                      <a:r>
                        <a:rPr lang="hr-HR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RENATE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19.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22. ožujak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2012.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ENGLESKA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Chigwell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Susret </a:t>
                      </a:r>
                      <a:r>
                        <a:rPr lang="hr-HR" sz="1800" baseline="0" dirty="0" smtClean="0">
                          <a:latin typeface="Comic Sans MS" panose="030F0702030302020204" pitchFamily="66" charset="0"/>
                        </a:rPr>
                        <a:t>Vijeća 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RENATE</a:t>
                      </a:r>
                      <a:endParaRPr lang="hr-H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4. – 10. travnja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2013.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HRVATSKA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Lužnica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Susret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Radnoga vijeća RENATE</a:t>
                      </a:r>
                      <a:endParaRPr lang="hr-H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2. – 9. ožujka 2014.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omic Sans MS" panose="030F0702030302020204" pitchFamily="66" charset="0"/>
                        </a:rPr>
                        <a:t>FRANCUSKA (Versailles)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Susret Radnoga vijeća RENATE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9. –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16. ožujka 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ALBANIJA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Durass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Susret Radnoga vijeća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RENATE</a:t>
                      </a:r>
                      <a:endParaRPr lang="hr-H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31. svibnja – 5. lipnja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ŠPANJOLSKA (Madrid)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Seminar: Integracija žrtava trg. ljudima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26. – 28. listopada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IRSKA (Dublin)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Tečaj za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društvene promjene</a:t>
                      </a:r>
                      <a:endParaRPr lang="hr-HR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6. – 12. studenoga 2016.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ITALIJA (Rim)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 </a:t>
                      </a:r>
                      <a:r>
                        <a:rPr lang="hr-HR" sz="1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skupština </a:t>
                      </a:r>
                      <a:r>
                        <a:rPr lang="hr-HR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19. – 25. ožujka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NIZOZEMSKA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Ravenstein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Seminar: Migracija i trgovanje ljudima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18. – 26. rujna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ŠVICARSKA (</a:t>
                      </a:r>
                      <a:r>
                        <a:rPr lang="hr-HR" sz="1800" dirty="0" err="1">
                          <a:latin typeface="Comic Sans MS" panose="030F0702030302020204" pitchFamily="66" charset="0"/>
                        </a:rPr>
                        <a:t>Ingenbohl</a:t>
                      </a:r>
                      <a:r>
                        <a:rPr lang="hr-HR" sz="1800" dirty="0">
                          <a:latin typeface="Comic Sans MS" panose="030F0702030302020204" pitchFamily="66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Kongres koordinatora Družbe Milosrdnih Sestara svetoga Križa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5. – 11. studenoga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Comic Sans MS" panose="030F0702030302020204" pitchFamily="66" charset="0"/>
                        </a:rPr>
                        <a:t>MALTA (Mosta</a:t>
                      </a:r>
                      <a:r>
                        <a:rPr lang="hr-HR" sz="18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hr-HR" sz="180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 smtClean="0">
                          <a:latin typeface="Comic Sans MS" panose="030F0702030302020204" pitchFamily="66" charset="0"/>
                        </a:rPr>
                        <a:t>Susret Vijeća RENATE</a:t>
                      </a:r>
                      <a:endParaRPr lang="hr-HR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3. – 8. studenoga 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LITVA (Vilnius)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800" dirty="0">
                          <a:latin typeface="Comic Sans MS" panose="030F0702030302020204" pitchFamily="66" charset="0"/>
                        </a:rPr>
                        <a:t>Susret</a:t>
                      </a:r>
                      <a:r>
                        <a:rPr lang="hr-HR" sz="1800" baseline="0" dirty="0">
                          <a:latin typeface="Comic Sans MS" panose="030F0702030302020204" pitchFamily="66" charset="0"/>
                        </a:rPr>
                        <a:t> Radnoga vijeća RENATE</a:t>
                      </a:r>
                      <a:endParaRPr lang="hr-H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04642" y="199136"/>
            <a:ext cx="103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Međunarodni susreti redovnica (prisutna redovnica iz RH)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3054" y="1536174"/>
            <a:ext cx="9933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a) informativno-molitveni susreti</a:t>
            </a:r>
          </a:p>
          <a:p>
            <a:pPr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b) prisutnost u medijima</a:t>
            </a:r>
          </a:p>
          <a:p>
            <a:pPr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c) info-materijali</a:t>
            </a:r>
          </a:p>
          <a:p>
            <a:pPr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d) obilježavanje spomendana sv. Josipe </a:t>
            </a:r>
            <a:r>
              <a:rPr lang="hr-HR" sz="2400" dirty="0" err="1">
                <a:latin typeface="Comic Sans MS" panose="030F0702030302020204" pitchFamily="66" charset="0"/>
              </a:rPr>
              <a:t>Bakhite</a:t>
            </a:r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364453" y="845902"/>
            <a:ext cx="1099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Redovništvo u Hrvatskoj i početci prevencije trgovanja ljudima </a:t>
            </a:r>
          </a:p>
        </p:txBody>
      </p:sp>
    </p:spTree>
    <p:extLst>
      <p:ext uri="{BB962C8B-B14F-4D97-AF65-F5344CB8AC3E}">
        <p14:creationId xmlns="" xmlns:p14="http://schemas.microsoft.com/office/powerpoint/2010/main" val="29496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3054" y="1536174"/>
            <a:ext cx="9933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- izlaganje (30-tak minuta)</a:t>
            </a:r>
          </a:p>
          <a:p>
            <a:pPr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- euharistijsko slavlje</a:t>
            </a:r>
          </a:p>
          <a:p>
            <a:pPr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- klanjanje pred Presvetim oltarskim sakramentom</a:t>
            </a:r>
          </a:p>
          <a:p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718457" y="769702"/>
            <a:ext cx="626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Informativno-molitveni susreti </a:t>
            </a:r>
          </a:p>
        </p:txBody>
      </p:sp>
    </p:spTree>
    <p:extLst>
      <p:ext uri="{BB962C8B-B14F-4D97-AF65-F5344CB8AC3E}">
        <p14:creationId xmlns="" xmlns:p14="http://schemas.microsoft.com/office/powerpoint/2010/main" val="37977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0979020"/>
              </p:ext>
            </p:extLst>
          </p:nvPr>
        </p:nvGraphicFramePr>
        <p:xfrm>
          <a:off x="612648" y="1268878"/>
          <a:ext cx="10850010" cy="4418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3952">
                  <a:extLst>
                    <a:ext uri="{9D8B030D-6E8A-4147-A177-3AD203B41FA5}">
                      <a16:colId xmlns:a16="http://schemas.microsoft.com/office/drawing/2014/main" xmlns="" val="2518922330"/>
                    </a:ext>
                  </a:extLst>
                </a:gridCol>
                <a:gridCol w="4569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6670">
                  <a:extLst>
                    <a:ext uri="{9D8B030D-6E8A-4147-A177-3AD203B41FA5}">
                      <a16:colId xmlns:a16="http://schemas.microsoft.com/office/drawing/2014/main" xmlns="" val="2771708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Vrijeme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baseline="0" dirty="0">
                          <a:latin typeface="Comic Sans MS" panose="030F0702030302020204" pitchFamily="66" charset="0"/>
                        </a:rPr>
                        <a:t>Mjesto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latin typeface="Comic Sans MS" panose="030F0702030302020204" pitchFamily="66" charset="0"/>
                        </a:rPr>
                        <a:t>Ciljna 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8. ožujka 2015.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ZAGREB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43233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16.  srpnja 2015.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VELI  LOŠINJ (župa)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b="0" dirty="0">
                          <a:latin typeface="Comic Sans MS" panose="030F0702030302020204" pitchFamily="66" charset="0"/>
                        </a:rPr>
                        <a:t>Župljani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srpnja 2015.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POLJICA</a:t>
                      </a:r>
                      <a:r>
                        <a:rPr lang="hr-HR" sz="2000" baseline="0" dirty="0">
                          <a:latin typeface="Comic Sans MS" panose="030F0702030302020204" pitchFamily="66" charset="0"/>
                        </a:rPr>
                        <a:t> (župa)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Župljani</a:t>
                      </a:r>
                      <a:endParaRPr kumimoji="0" lang="hr-H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23. srpnja 2015.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Comic Sans MS" panose="030F0702030302020204" pitchFamily="66" charset="0"/>
                        </a:rPr>
                        <a:t>KRAS (župa)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Župljani</a:t>
                      </a:r>
                      <a:endParaRPr kumimoji="0" lang="hr-H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ožujka 2016.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Comic Sans MS" panose="030F0702030302020204" pitchFamily="66" charset="0"/>
                        </a:rPr>
                        <a:t>PODRAVSKA MOSLAVINA (župa)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Župljani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671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13. svibnja 2016.</a:t>
                      </a:r>
                      <a:endParaRPr lang="hr-H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KRK (biskupijski ordinarijat)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Članovi ustanova posvećenog života i 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Pokreta </a:t>
                      </a:r>
                      <a:r>
                        <a:rPr lang="hr-HR" sz="20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za život</a:t>
                      </a:r>
                      <a:endParaRPr lang="hr-HR" sz="20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105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17. lipnja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MARIJA BISTRICA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8979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26. srpnja 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ZAGREB (samostan)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Redovnice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125265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36448" y="468544"/>
            <a:ext cx="1116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Susreti izvan Đakovačko-osječke nadbiskupije (2015.-2017.)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18457" y="1721231"/>
            <a:ext cx="107659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r-HR" sz="2400" dirty="0">
                <a:latin typeface="Comic Sans MS" panose="030F0702030302020204" pitchFamily="66" charset="0"/>
              </a:rPr>
              <a:t>radio emisije (</a:t>
            </a:r>
            <a:r>
              <a:rPr lang="hr-HR" sz="2400" i="1" dirty="0">
                <a:latin typeface="Comic Sans MS" panose="030F0702030302020204" pitchFamily="66" charset="0"/>
              </a:rPr>
              <a:t>Hrvatski katolički radio, Radio Mali Lošinj</a:t>
            </a:r>
            <a:r>
              <a:rPr lang="hr-HR" sz="2400" dirty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hr-HR" sz="2400" dirty="0">
              <a:latin typeface="Comic Sans MS" panose="030F0702030302020204" pitchFamily="66" charset="0"/>
            </a:endParaRPr>
          </a:p>
          <a:p>
            <a:pPr algn="just"/>
            <a:r>
              <a:rPr lang="hr-HR" sz="2400" dirty="0">
                <a:latin typeface="Comic Sans MS" panose="030F0702030302020204" pitchFamily="66" charset="0"/>
              </a:rPr>
              <a:t>- objava vijesti na mrežnim stranicama (</a:t>
            </a:r>
            <a:r>
              <a:rPr lang="hr-HR" sz="2400" i="1" dirty="0">
                <a:latin typeface="Comic Sans MS" panose="030F0702030302020204" pitchFamily="66" charset="0"/>
              </a:rPr>
              <a:t>IKA; Hrvatska redovnička 				konferencija; mrežne stranice (nad)biskupija</a:t>
            </a:r>
            <a:r>
              <a:rPr lang="hr-HR" sz="2400" dirty="0">
                <a:latin typeface="Comic Sans MS" panose="030F0702030302020204" pitchFamily="66" charset="0"/>
              </a:rPr>
              <a:t>)</a:t>
            </a:r>
          </a:p>
          <a:p>
            <a:pPr lvl="0">
              <a:lnSpc>
                <a:spcPct val="300000"/>
              </a:lnSpc>
            </a:pPr>
            <a:r>
              <a:rPr lang="hr-HR" sz="2400" dirty="0">
                <a:latin typeface="Comic Sans MS" panose="030F0702030302020204" pitchFamily="66" charset="0"/>
              </a:rPr>
              <a:t>- članci u vjerskim časopisima</a:t>
            </a:r>
          </a:p>
          <a:p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3C49A69-AE92-4ABB-AD24-720FF84D847F}"/>
              </a:ext>
            </a:extLst>
          </p:cNvPr>
          <p:cNvSpPr/>
          <p:nvPr/>
        </p:nvSpPr>
        <p:spPr>
          <a:xfrm>
            <a:off x="718457" y="769702"/>
            <a:ext cx="626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Prisutnost u medijima</a:t>
            </a:r>
          </a:p>
        </p:txBody>
      </p:sp>
    </p:spTree>
    <p:extLst>
      <p:ext uri="{BB962C8B-B14F-4D97-AF65-F5344CB8AC3E}">
        <p14:creationId xmlns="" xmlns:p14="http://schemas.microsoft.com/office/powerpoint/2010/main" val="3674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5725827"/>
              </p:ext>
            </p:extLst>
          </p:nvPr>
        </p:nvGraphicFramePr>
        <p:xfrm>
          <a:off x="589570" y="1193771"/>
          <a:ext cx="11101687" cy="4551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9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publikacija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naslov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9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GLAS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KONCILA, Ines Karačić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redovnice u borbi protiv trgovanja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ljudima, str. 8 - 9</a:t>
                      </a:r>
                      <a:endParaRPr lang="hr-HR" sz="20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13.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siječnja </a:t>
                      </a: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2008.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VERITAS, Josip Blažević</a:t>
                      </a:r>
                      <a:endParaRPr lang="hr-HR" sz="200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Redovnica u borbi protiv trgovine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ljudima, str. 30 - 32</a:t>
                      </a:r>
                      <a:endParaRPr lang="hr-HR" sz="20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listopad 2015.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9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KVARNERSKI</a:t>
                      </a:r>
                      <a:r>
                        <a:rPr lang="hr-HR" sz="20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VEZ, s. V. Šimić</a:t>
                      </a:r>
                      <a:endParaRPr lang="hr-HR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Trgovina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ljudima – djecom, str. 6 - 7</a:t>
                      </a:r>
                      <a:endParaRPr lang="hr-HR" sz="20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veljača 2017.</a:t>
                      </a:r>
                      <a:endParaRPr lang="hr-HR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ISTARSKA </a:t>
                      </a:r>
                      <a:r>
                        <a:rPr lang="hr-HR" sz="20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DANICAs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 V. Šimić</a:t>
                      </a:r>
                      <a:endParaRPr lang="hr-HR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Trgovina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ljudima, str. 81 - 85</a:t>
                      </a:r>
                      <a:endParaRPr lang="hr-HR" sz="20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2017. godina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KVARNERSKI</a:t>
                      </a:r>
                      <a:r>
                        <a:rPr lang="hr-HR" sz="20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VEZ, s. V. Šimić</a:t>
                      </a:r>
                      <a:endParaRPr lang="hr-HR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 trgovini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ljudima, str. 16 - 17</a:t>
                      </a:r>
                      <a:endParaRPr lang="hr-HR" sz="20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veljača 2018.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VIJESTI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HRV.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REDOVNIČKE </a:t>
                      </a:r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KONFERENCIJE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Redovita izvješća s međunarodnih susreta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Kroz više godina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397"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KVARNERSKI </a:t>
                      </a:r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VEZ, s. V. Šimić</a:t>
                      </a:r>
                      <a:endParaRPr lang="hr-HR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Susret Radnoga vijeća Udruge RENATE u </a:t>
                      </a:r>
                      <a:r>
                        <a:rPr kumimoji="0" lang="hr-HR" sz="20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Litvi, str. 14 - 15</a:t>
                      </a:r>
                      <a:endParaRPr kumimoji="0" lang="hr-HR" sz="2000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siječanj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89570" y="411843"/>
            <a:ext cx="11389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latin typeface="Comic Sans MS" panose="030F0702030302020204" pitchFamily="66" charset="0"/>
              </a:rPr>
              <a:t>Članci u vjerskim časopisima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</TotalTime>
  <Words>1764</Words>
  <Application>Microsoft Office PowerPoint</Application>
  <PresentationFormat>Prilagođeno</PresentationFormat>
  <Paragraphs>390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2" baseType="lpstr">
      <vt:lpstr>Arial</vt:lpstr>
      <vt:lpstr>Comic Sans MS</vt:lpstr>
      <vt:lpstr>Gill Sans MT</vt:lpstr>
      <vt:lpstr>Calibri</vt:lpstr>
      <vt:lpstr>Wingdings 3</vt:lpstr>
      <vt:lpstr>Wingdings</vt:lpstr>
      <vt:lpstr>Bookman Old Style</vt:lpstr>
      <vt:lpstr>4_Office Theme</vt:lpstr>
      <vt:lpstr>Izvorni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viktorija</cp:lastModifiedBy>
  <cp:revision>517</cp:revision>
  <cp:lastPrinted>2012-03-09T16:30:08Z</cp:lastPrinted>
  <dcterms:created xsi:type="dcterms:W3CDTF">2012-02-16T11:00:01Z</dcterms:created>
  <dcterms:modified xsi:type="dcterms:W3CDTF">2020-01-16T20:35:23Z</dcterms:modified>
</cp:coreProperties>
</file>