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  <p:sldId id="265" r:id="rId7"/>
    <p:sldId id="266" r:id="rId8"/>
    <p:sldId id="268" r:id="rId9"/>
    <p:sldId id="269" r:id="rId10"/>
    <p:sldId id="267" r:id="rId11"/>
    <p:sldId id="270" r:id="rId12"/>
    <p:sldId id="271" r:id="rId13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84" y="34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C70FE-D0A2-4013-981A-7492EB523B29}" type="datetimeFigureOut">
              <a:rPr lang="hr-HR" smtClean="0"/>
              <a:t>17.1.2020.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E99F-F9EB-4339-AB7E-1825DF500A3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25618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C70FE-D0A2-4013-981A-7492EB523B29}" type="datetimeFigureOut">
              <a:rPr lang="hr-HR" smtClean="0"/>
              <a:t>17.1.2020.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E99F-F9EB-4339-AB7E-1825DF500A3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1241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C70FE-D0A2-4013-981A-7492EB523B29}" type="datetimeFigureOut">
              <a:rPr lang="hr-HR" smtClean="0"/>
              <a:t>17.1.2020.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E99F-F9EB-4339-AB7E-1825DF500A3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6509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C70FE-D0A2-4013-981A-7492EB523B29}" type="datetimeFigureOut">
              <a:rPr lang="hr-HR" smtClean="0"/>
              <a:t>17.1.2020.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E99F-F9EB-4339-AB7E-1825DF500A3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71765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C70FE-D0A2-4013-981A-7492EB523B29}" type="datetimeFigureOut">
              <a:rPr lang="hr-HR" smtClean="0"/>
              <a:t>17.1.2020.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E99F-F9EB-4339-AB7E-1825DF500A3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03337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C70FE-D0A2-4013-981A-7492EB523B29}" type="datetimeFigureOut">
              <a:rPr lang="hr-HR" smtClean="0"/>
              <a:t>17.1.2020.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E99F-F9EB-4339-AB7E-1825DF500A3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84089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C70FE-D0A2-4013-981A-7492EB523B29}" type="datetimeFigureOut">
              <a:rPr lang="hr-HR" smtClean="0"/>
              <a:t>17.1.2020.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E99F-F9EB-4339-AB7E-1825DF500A3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94097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C70FE-D0A2-4013-981A-7492EB523B29}" type="datetimeFigureOut">
              <a:rPr lang="hr-HR" smtClean="0"/>
              <a:t>17.1.2020.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E99F-F9EB-4339-AB7E-1825DF500A3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36371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C70FE-D0A2-4013-981A-7492EB523B29}" type="datetimeFigureOut">
              <a:rPr lang="hr-HR" smtClean="0"/>
              <a:t>17.1.2020.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E99F-F9EB-4339-AB7E-1825DF500A3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74034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C70FE-D0A2-4013-981A-7492EB523B29}" type="datetimeFigureOut">
              <a:rPr lang="hr-HR" smtClean="0"/>
              <a:t>17.1.2020.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E99F-F9EB-4339-AB7E-1825DF500A3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73463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C70FE-D0A2-4013-981A-7492EB523B29}" type="datetimeFigureOut">
              <a:rPr lang="hr-HR" smtClean="0"/>
              <a:t>17.1.2020.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E99F-F9EB-4339-AB7E-1825DF500A3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73066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C70FE-D0A2-4013-981A-7492EB523B29}" type="datetimeFigureOut">
              <a:rPr lang="hr-HR" smtClean="0"/>
              <a:t>17.1.2020.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AFE99F-F9EB-4339-AB7E-1825DF500A3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39858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" y="1194034"/>
            <a:ext cx="12179300" cy="3197902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Nestanci </a:t>
            </a:r>
            <a:r>
              <a:rPr lang="hr-HR" dirty="0" smtClean="0"/>
              <a:t>migranata</a:t>
            </a:r>
            <a:br>
              <a:rPr lang="hr-HR" dirty="0" smtClean="0"/>
            </a:br>
            <a:r>
              <a:rPr lang="hr-HR" dirty="0" smtClean="0"/>
              <a:t>- u kontekstu trgovanja ljudima</a:t>
            </a:r>
            <a:r>
              <a:rPr lang="hr-HR" dirty="0" smtClean="0"/>
              <a:t/>
            </a:r>
            <a:br>
              <a:rPr lang="hr-HR" dirty="0" smtClean="0"/>
            </a:br>
            <a:r>
              <a:rPr lang="hr-HR" sz="2600" i="1" dirty="0" smtClean="0"/>
              <a:t>Ravnodušnost </a:t>
            </a:r>
            <a:r>
              <a:rPr lang="hr-HR" sz="2600" i="1" dirty="0"/>
              <a:t>i prijezir </a:t>
            </a:r>
            <a:r>
              <a:rPr lang="hr-HR" sz="2600" i="1" dirty="0" smtClean="0"/>
              <a:t>spram patnji </a:t>
            </a:r>
            <a:r>
              <a:rPr lang="hr-HR" sz="2600" i="1" dirty="0"/>
              <a:t>migranata </a:t>
            </a:r>
            <a:r>
              <a:rPr lang="hr-HR" sz="2600" i="1" dirty="0" smtClean="0"/>
              <a:t>jesu </a:t>
            </a:r>
            <a:r>
              <a:rPr lang="hr-HR" sz="2600" i="1" dirty="0"/>
              <a:t>najteži grijesi propusta suvremenog </a:t>
            </a:r>
            <a:r>
              <a:rPr lang="hr-HR" sz="2600" i="1" dirty="0" smtClean="0"/>
              <a:t>društva </a:t>
            </a:r>
            <a:r>
              <a:rPr lang="hr-HR" dirty="0"/>
              <a:t/>
            </a:r>
            <a:br>
              <a:rPr lang="hr-HR" dirty="0"/>
            </a:b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478972" y="5202238"/>
            <a:ext cx="11509828" cy="1655762"/>
          </a:xfrm>
        </p:spPr>
        <p:txBody>
          <a:bodyPr/>
          <a:lstStyle/>
          <a:p>
            <a:endParaRPr lang="hr-HR" dirty="0" smtClean="0"/>
          </a:p>
          <a:p>
            <a:r>
              <a:rPr lang="hr-HR" dirty="0" smtClean="0"/>
              <a:t>Edo </a:t>
            </a:r>
            <a:r>
              <a:rPr lang="hr-HR" dirty="0"/>
              <a:t>Jurić, </a:t>
            </a:r>
            <a:r>
              <a:rPr lang="hr-HR" dirty="0" err="1"/>
              <a:t>univ</a:t>
            </a:r>
            <a:r>
              <a:rPr lang="hr-HR" dirty="0"/>
              <a:t>. </a:t>
            </a:r>
            <a:r>
              <a:rPr lang="hr-HR" dirty="0" err="1" smtClean="0"/>
              <a:t>spec</a:t>
            </a:r>
            <a:r>
              <a:rPr lang="hr-HR" dirty="0" smtClean="0"/>
              <a:t>., doc</a:t>
            </a:r>
            <a:r>
              <a:rPr lang="hr-HR" dirty="0"/>
              <a:t>. dr. </a:t>
            </a:r>
            <a:r>
              <a:rPr lang="hr-HR" dirty="0" err="1"/>
              <a:t>sc</a:t>
            </a:r>
            <a:r>
              <a:rPr lang="hr-HR" dirty="0"/>
              <a:t>. Drago </a:t>
            </a:r>
            <a:r>
              <a:rPr lang="hr-HR" dirty="0" err="1" smtClean="0"/>
              <a:t>Tukara</a:t>
            </a:r>
            <a:r>
              <a:rPr lang="hr-HR" dirty="0" smtClean="0"/>
              <a:t> i mr</a:t>
            </a:r>
            <a:r>
              <a:rPr lang="hr-HR" dirty="0"/>
              <a:t>. </a:t>
            </a:r>
            <a:r>
              <a:rPr lang="hr-HR" dirty="0" err="1"/>
              <a:t>sc</a:t>
            </a:r>
            <a:r>
              <a:rPr lang="hr-HR" dirty="0"/>
              <a:t>. Igor </a:t>
            </a:r>
            <a:r>
              <a:rPr lang="hr-HR" dirty="0" smtClean="0"/>
              <a:t>Jakobfi</a:t>
            </a:r>
          </a:p>
          <a:p>
            <a:r>
              <a:rPr lang="hr-HR" dirty="0" smtClean="0"/>
              <a:t>Osijek, 2020.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8212" y="-209534"/>
            <a:ext cx="2931088" cy="1403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831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aobljeni pravokutnik 4"/>
          <p:cNvSpPr/>
          <p:nvPr/>
        </p:nvSpPr>
        <p:spPr>
          <a:xfrm>
            <a:off x="0" y="0"/>
            <a:ext cx="12192000" cy="213857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3600" dirty="0" smtClean="0">
                <a:solidFill>
                  <a:schemeClr val="tx1"/>
                </a:solidFill>
              </a:rPr>
              <a:t>Prema traganju za rješenjem</a:t>
            </a:r>
            <a:endParaRPr lang="hr-HR" sz="3600" dirty="0">
              <a:solidFill>
                <a:schemeClr val="tx1"/>
              </a:solidFill>
            </a:endParaRPr>
          </a:p>
        </p:txBody>
      </p:sp>
      <p:sp>
        <p:nvSpPr>
          <p:cNvPr id="9" name="Zaobljeni pravokutnik 8"/>
          <p:cNvSpPr/>
          <p:nvPr/>
        </p:nvSpPr>
        <p:spPr>
          <a:xfrm>
            <a:off x="506186" y="1553029"/>
            <a:ext cx="3131457" cy="4765231"/>
          </a:xfrm>
          <a:prstGeom prst="round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hr-HR" sz="2000" b="1" dirty="0" smtClean="0">
                <a:solidFill>
                  <a:schemeClr val="tx1"/>
                </a:solidFill>
              </a:rPr>
              <a:t>Teološki značaj migranata</a:t>
            </a:r>
          </a:p>
          <a:p>
            <a:pPr marL="171450" lvl="1" indent="-171450" defTabSz="11557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hr-HR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Hermeneutički ključ za čitanje migracija kao znaka vremena</a:t>
            </a:r>
          </a:p>
          <a:p>
            <a:pPr marL="171450" lvl="1" indent="-171450" defTabSz="11557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hr-HR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Jedni od biblijskih</a:t>
            </a:r>
          </a:p>
          <a:p>
            <a:pPr marL="628650" lvl="2" indent="-171450" defTabSz="11557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hr-HR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Najmanjih, posljednjih, stranaca…</a:t>
            </a:r>
          </a:p>
          <a:p>
            <a:pPr marL="171450" lvl="1" indent="-171450" defTabSz="11557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hr-HR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Krist koji kuca na naša </a:t>
            </a:r>
            <a:r>
              <a:rPr lang="hr-HR" dirty="0" smtClean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vrata</a:t>
            </a:r>
            <a:endParaRPr lang="hr-HR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  <a:p>
            <a:pPr marL="171450" lvl="1" indent="-171450" defTabSz="11557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hr-HR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Neizostavna prigoda za izražavanje najizvrsnijeg oblika ljubavi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 smtClean="0">
              <a:solidFill>
                <a:schemeClr val="tx1"/>
              </a:solidFill>
            </a:endParaRPr>
          </a:p>
          <a:p>
            <a:pPr marL="742950" lvl="1" indent="-285750">
              <a:buFontTx/>
              <a:buChar char="-"/>
            </a:pP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11" name="Zaobljeni pravokutnik 10"/>
          <p:cNvSpPr/>
          <p:nvPr/>
        </p:nvSpPr>
        <p:spPr>
          <a:xfrm>
            <a:off x="7696200" y="1548482"/>
            <a:ext cx="3131457" cy="4765231"/>
          </a:xfrm>
          <a:prstGeom prst="round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hr-HR" sz="2000" b="1" dirty="0" smtClean="0">
                <a:solidFill>
                  <a:schemeClr val="tx1"/>
                </a:solidFill>
              </a:rPr>
              <a:t>Svi su odgovorni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Crkva/katolici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Države emigriranja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Države tranzita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Države imigriranja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Međunarodna zajednica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Civilno društvo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Mediji </a:t>
            </a:r>
          </a:p>
          <a:p>
            <a:r>
              <a:rPr lang="hr-HR" sz="2000" b="1" dirty="0" smtClean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I svi oni moraju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I</a:t>
            </a:r>
            <a:r>
              <a:rPr lang="hr-HR" dirty="0" smtClean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zraziti spremnost na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Dijalog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r-HR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S</a:t>
            </a:r>
            <a:r>
              <a:rPr lang="hr-HR" dirty="0" smtClean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uradnju</a:t>
            </a:r>
            <a:endParaRPr lang="hr-HR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b="1" dirty="0" smtClean="0">
              <a:solidFill>
                <a:schemeClr val="tx1"/>
              </a:solidFill>
            </a:endParaRPr>
          </a:p>
          <a:p>
            <a:pPr algn="ctr"/>
            <a:endParaRPr lang="hr-HR" dirty="0"/>
          </a:p>
        </p:txBody>
      </p:sp>
      <p:sp>
        <p:nvSpPr>
          <p:cNvPr id="6" name="Zaobljeni pravokutnik 5"/>
          <p:cNvSpPr/>
          <p:nvPr/>
        </p:nvSpPr>
        <p:spPr>
          <a:xfrm>
            <a:off x="4101193" y="1548482"/>
            <a:ext cx="3131457" cy="4765231"/>
          </a:xfrm>
          <a:prstGeom prst="round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hr-HR" sz="2000" b="1" dirty="0" smtClean="0">
                <a:solidFill>
                  <a:schemeClr val="tx1"/>
                </a:solidFill>
              </a:rPr>
              <a:t>Etički značaj migranata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Taj alarm zahtjeva bezuvjetan moralni zaokret u svim dimenzijama života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Od „najprije Ja, pa onda svi ostali”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Prema kreposti susretanja i prihvaćanja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hr-HR" dirty="0" smtClean="0">
              <a:solidFill>
                <a:schemeClr val="tx1"/>
              </a:solidFill>
            </a:endParaRPr>
          </a:p>
          <a:p>
            <a:endParaRPr lang="hr-HR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 smtClean="0">
              <a:solidFill>
                <a:schemeClr val="tx1"/>
              </a:solidFill>
            </a:endParaRPr>
          </a:p>
          <a:p>
            <a:endParaRPr lang="hr-H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4716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aobljeni pravokutnik 4"/>
          <p:cNvSpPr/>
          <p:nvPr/>
        </p:nvSpPr>
        <p:spPr>
          <a:xfrm>
            <a:off x="0" y="0"/>
            <a:ext cx="12192000" cy="213857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3600" dirty="0" smtClean="0">
                <a:solidFill>
                  <a:schemeClr val="tx1"/>
                </a:solidFill>
              </a:rPr>
              <a:t>Prema traganju za rješenjem</a:t>
            </a:r>
            <a:endParaRPr lang="hr-HR" sz="3600" dirty="0">
              <a:solidFill>
                <a:schemeClr val="tx1"/>
              </a:solidFill>
            </a:endParaRPr>
          </a:p>
        </p:txBody>
      </p:sp>
      <p:sp>
        <p:nvSpPr>
          <p:cNvPr id="9" name="Zaobljeni pravokutnik 8"/>
          <p:cNvSpPr/>
          <p:nvPr/>
        </p:nvSpPr>
        <p:spPr>
          <a:xfrm>
            <a:off x="506186" y="1553029"/>
            <a:ext cx="3131457" cy="4765231"/>
          </a:xfrm>
          <a:prstGeom prst="round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hr-HR" sz="2000" b="1" dirty="0" smtClean="0">
                <a:solidFill>
                  <a:schemeClr val="tx1"/>
                </a:solidFill>
              </a:rPr>
              <a:t>Teološki značaj migranata</a:t>
            </a:r>
          </a:p>
          <a:p>
            <a:pPr marL="171450" lvl="1" indent="-171450" defTabSz="11557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hr-HR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Hermeneutički ključ za čitanje migracija kao znaka vremena</a:t>
            </a:r>
          </a:p>
          <a:p>
            <a:pPr marL="171450" lvl="1" indent="-171450" defTabSz="11557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hr-HR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Jedni od biblijskih</a:t>
            </a:r>
          </a:p>
          <a:p>
            <a:pPr marL="628650" lvl="2" indent="-171450" defTabSz="11557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hr-HR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Najmanjih, posljednjih, stranaca…</a:t>
            </a:r>
          </a:p>
          <a:p>
            <a:pPr marL="171450" lvl="1" indent="-171450" defTabSz="11557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hr-HR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Krist koji kuca na naša </a:t>
            </a:r>
            <a:r>
              <a:rPr lang="hr-HR" dirty="0" smtClean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vrata</a:t>
            </a:r>
            <a:endParaRPr lang="hr-HR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  <a:p>
            <a:pPr marL="171450" lvl="1" indent="-171450" defTabSz="11557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hr-HR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Neizostavna prigoda za izražavanje najizvrsnijeg oblika ljubavi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 smtClean="0">
              <a:solidFill>
                <a:schemeClr val="tx1"/>
              </a:solidFill>
            </a:endParaRPr>
          </a:p>
          <a:p>
            <a:pPr marL="742950" lvl="1" indent="-285750">
              <a:buFontTx/>
              <a:buChar char="-"/>
            </a:pP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7" name="Zaobljeni pravokutnik 6"/>
          <p:cNvSpPr/>
          <p:nvPr/>
        </p:nvSpPr>
        <p:spPr>
          <a:xfrm>
            <a:off x="7696199" y="1548482"/>
            <a:ext cx="3131457" cy="4765231"/>
          </a:xfrm>
          <a:prstGeom prst="round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hr-HR" sz="2000" b="1" dirty="0" smtClean="0">
                <a:solidFill>
                  <a:schemeClr val="tx1"/>
                </a:solidFill>
              </a:rPr>
              <a:t>Svi su odgovorni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Crkva/katolici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Države emigriranja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Države tranzita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Države imigriranja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Međunarodna zajednica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Civilno društvo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Mediji </a:t>
            </a:r>
          </a:p>
          <a:p>
            <a:r>
              <a:rPr lang="hr-HR" sz="2000" b="1" dirty="0" smtClean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I svi oni moraju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I</a:t>
            </a:r>
            <a:r>
              <a:rPr lang="hr-HR" dirty="0" smtClean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zraziti spremnost na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Dijalog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r-HR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S</a:t>
            </a:r>
            <a:r>
              <a:rPr lang="hr-HR" dirty="0" smtClean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uradnju</a:t>
            </a:r>
            <a:endParaRPr lang="hr-HR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b="1" dirty="0" smtClean="0">
              <a:solidFill>
                <a:schemeClr val="tx1"/>
              </a:solidFill>
            </a:endParaRPr>
          </a:p>
          <a:p>
            <a:pPr algn="ctr"/>
            <a:endParaRPr lang="hr-HR" dirty="0"/>
          </a:p>
        </p:txBody>
      </p:sp>
      <p:sp>
        <p:nvSpPr>
          <p:cNvPr id="11" name="Zaobljeni pravokutnik 10"/>
          <p:cNvSpPr/>
          <p:nvPr/>
        </p:nvSpPr>
        <p:spPr>
          <a:xfrm>
            <a:off x="7696200" y="1548482"/>
            <a:ext cx="3131457" cy="4765231"/>
          </a:xfrm>
          <a:prstGeom prst="round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hr-HR" sz="2000" b="1" dirty="0" smtClean="0">
                <a:solidFill>
                  <a:schemeClr val="tx1"/>
                </a:solidFill>
              </a:rPr>
              <a:t>Crkva/katolici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Prvi odgovorni za mjeru koliko će svaki čovjek biti prepoznat kao slika Božja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Doprinoseći razvoju kulture susretanja i prihvaćanja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Obiteljskim odgojem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Socijalnim zagovaranjem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smtClean="0">
                <a:solidFill>
                  <a:schemeClr val="tx1"/>
                </a:solidFill>
              </a:rPr>
              <a:t>Kritičkim pristupom </a:t>
            </a:r>
            <a:r>
              <a:rPr lang="hr-HR" dirty="0" smtClean="0">
                <a:solidFill>
                  <a:schemeClr val="tx1"/>
                </a:solidFill>
              </a:rPr>
              <a:t>i obraćenjem  vlastitih životnih navika i poslovnih modela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b="1" dirty="0" smtClean="0">
              <a:solidFill>
                <a:schemeClr val="tx1"/>
              </a:solidFill>
            </a:endParaRPr>
          </a:p>
          <a:p>
            <a:pPr algn="ctr"/>
            <a:endParaRPr lang="hr-HR" dirty="0"/>
          </a:p>
        </p:txBody>
      </p:sp>
      <p:sp>
        <p:nvSpPr>
          <p:cNvPr id="6" name="Zaobljeni pravokutnik 5"/>
          <p:cNvSpPr/>
          <p:nvPr/>
        </p:nvSpPr>
        <p:spPr>
          <a:xfrm>
            <a:off x="4101193" y="1548482"/>
            <a:ext cx="3131457" cy="4765231"/>
          </a:xfrm>
          <a:prstGeom prst="round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hr-HR" sz="2000" b="1" dirty="0" smtClean="0">
                <a:solidFill>
                  <a:schemeClr val="tx1"/>
                </a:solidFill>
              </a:rPr>
              <a:t>Etički značaj migranata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Taj alarm zahtjeva bezuvjetan moralni zaokret u svim dimenzijama života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Od „najprije Ja, pa onda svi ostali”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Prema kreposti susretanja i prihvaćanja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hr-HR" dirty="0" smtClean="0">
              <a:solidFill>
                <a:schemeClr val="tx1"/>
              </a:solidFill>
            </a:endParaRPr>
          </a:p>
          <a:p>
            <a:endParaRPr lang="hr-HR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 smtClean="0">
              <a:solidFill>
                <a:schemeClr val="tx1"/>
              </a:solidFill>
            </a:endParaRPr>
          </a:p>
          <a:p>
            <a:endParaRPr lang="hr-H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3571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23161" y="1726473"/>
            <a:ext cx="11545677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hr-HR" dirty="0" smtClean="0"/>
              <a:t>Nije riječ samo o migrantima, nije riječ samo o nestalima, nije riječ samo o žrtvama trgovanja… </a:t>
            </a:r>
          </a:p>
          <a:p>
            <a:pPr marL="0" indent="0" algn="just">
              <a:buNone/>
            </a:pPr>
            <a:endParaRPr lang="hr-HR" dirty="0"/>
          </a:p>
          <a:p>
            <a:pPr marL="0" indent="0" algn="just">
              <a:buNone/>
            </a:pPr>
            <a:r>
              <a:rPr lang="hr-HR" dirty="0"/>
              <a:t>o</a:t>
            </a:r>
            <a:r>
              <a:rPr lang="hr-HR" dirty="0" smtClean="0"/>
              <a:t>ni su samo simbol </a:t>
            </a:r>
            <a:r>
              <a:rPr lang="hr-HR" dirty="0"/>
              <a:t>svih odbačenih od strane baštinika kulture </a:t>
            </a:r>
            <a:r>
              <a:rPr lang="hr-HR" dirty="0" smtClean="0"/>
              <a:t>odbacivanja</a:t>
            </a:r>
          </a:p>
          <a:p>
            <a:pPr marL="0" indent="0" algn="just">
              <a:buNone/>
            </a:pPr>
            <a:endParaRPr lang="hr-HR" dirty="0"/>
          </a:p>
          <a:p>
            <a:pPr marL="0" indent="0" algn="just">
              <a:buNone/>
            </a:pPr>
            <a:r>
              <a:rPr lang="hr-HR" dirty="0"/>
              <a:t>t</a:t>
            </a:r>
            <a:r>
              <a:rPr lang="hr-HR" dirty="0" smtClean="0"/>
              <a:t>e kao takvi poziv na duboko moralno obraćenje.</a:t>
            </a:r>
            <a:endParaRPr lang="hr-HR" dirty="0"/>
          </a:p>
          <a:p>
            <a:pPr algn="just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45410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niOkvir 7"/>
          <p:cNvSpPr txBox="1"/>
          <p:nvPr/>
        </p:nvSpPr>
        <p:spPr>
          <a:xfrm>
            <a:off x="5109672" y="3097569"/>
            <a:ext cx="1972656" cy="64633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hr-HR" sz="3600" dirty="0" smtClean="0"/>
              <a:t>Emigranti</a:t>
            </a:r>
            <a:endParaRPr lang="hr-HR" sz="3600" dirty="0"/>
          </a:p>
        </p:txBody>
      </p:sp>
      <p:sp>
        <p:nvSpPr>
          <p:cNvPr id="10" name="Zaobljeni pravokutnik 9"/>
          <p:cNvSpPr/>
          <p:nvPr/>
        </p:nvSpPr>
        <p:spPr>
          <a:xfrm>
            <a:off x="2524517" y="2343151"/>
            <a:ext cx="7162799" cy="2155136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3600" dirty="0">
                <a:solidFill>
                  <a:schemeClr val="tx1"/>
                </a:solidFill>
              </a:rPr>
              <a:t>M</a:t>
            </a:r>
            <a:r>
              <a:rPr lang="hr-HR" sz="3600" dirty="0" smtClean="0">
                <a:solidFill>
                  <a:schemeClr val="tx1"/>
                </a:solidFill>
              </a:rPr>
              <a:t>igranti</a:t>
            </a:r>
            <a:endParaRPr lang="hr-HR" sz="3600" dirty="0">
              <a:solidFill>
                <a:schemeClr val="tx1"/>
              </a:solidFill>
            </a:endParaRPr>
          </a:p>
        </p:txBody>
      </p:sp>
      <p:sp>
        <p:nvSpPr>
          <p:cNvPr id="6" name="Prostoručno 5"/>
          <p:cNvSpPr/>
          <p:nvPr/>
        </p:nvSpPr>
        <p:spPr>
          <a:xfrm>
            <a:off x="353000" y="1269055"/>
            <a:ext cx="4303361" cy="4303361"/>
          </a:xfrm>
          <a:custGeom>
            <a:avLst/>
            <a:gdLst>
              <a:gd name="connsiteX0" fmla="*/ 0 w 4303361"/>
              <a:gd name="connsiteY0" fmla="*/ 1506176 h 4303361"/>
              <a:gd name="connsiteX1" fmla="*/ 2151681 w 4303361"/>
              <a:gd name="connsiteY1" fmla="*/ 0 h 4303361"/>
              <a:gd name="connsiteX2" fmla="*/ 4303361 w 4303361"/>
              <a:gd name="connsiteY2" fmla="*/ 1506176 h 4303361"/>
              <a:gd name="connsiteX3" fmla="*/ 3227521 w 4303361"/>
              <a:gd name="connsiteY3" fmla="*/ 1506176 h 4303361"/>
              <a:gd name="connsiteX4" fmla="*/ 3227521 w 4303361"/>
              <a:gd name="connsiteY4" fmla="*/ 4303361 h 4303361"/>
              <a:gd name="connsiteX5" fmla="*/ 1075840 w 4303361"/>
              <a:gd name="connsiteY5" fmla="*/ 4303361 h 4303361"/>
              <a:gd name="connsiteX6" fmla="*/ 1075840 w 4303361"/>
              <a:gd name="connsiteY6" fmla="*/ 1506176 h 4303361"/>
              <a:gd name="connsiteX7" fmla="*/ 0 w 4303361"/>
              <a:gd name="connsiteY7" fmla="*/ 1506176 h 4303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303361" h="4303361">
                <a:moveTo>
                  <a:pt x="1506176" y="4303361"/>
                </a:moveTo>
                <a:lnTo>
                  <a:pt x="0" y="2151680"/>
                </a:lnTo>
                <a:lnTo>
                  <a:pt x="1506176" y="0"/>
                </a:lnTo>
                <a:lnTo>
                  <a:pt x="1506176" y="1075840"/>
                </a:lnTo>
                <a:lnTo>
                  <a:pt x="4303361" y="1075840"/>
                </a:lnTo>
                <a:lnTo>
                  <a:pt x="4303361" y="3227521"/>
                </a:lnTo>
                <a:lnTo>
                  <a:pt x="1506176" y="3227521"/>
                </a:lnTo>
                <a:lnTo>
                  <a:pt x="1506176" y="4303361"/>
                </a:lnTo>
                <a:close/>
              </a:path>
            </a:pathLst>
          </a:cu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80240" tIns="1402992" rIns="327152" bIns="1402992" numCol="1" spcCol="1270" anchor="ctr" anchorCtr="0">
            <a:noAutofit/>
          </a:bodyPr>
          <a:lstStyle/>
          <a:p>
            <a:pPr lvl="0" algn="ctr" defTabSz="2044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3600" kern="1200" dirty="0" smtClean="0">
                <a:solidFill>
                  <a:schemeClr val="tx1"/>
                </a:solidFill>
              </a:rPr>
              <a:t>Sigurnosno pitanje</a:t>
            </a:r>
            <a:endParaRPr lang="hr-HR" sz="3600" kern="1200" dirty="0">
              <a:solidFill>
                <a:schemeClr val="tx1"/>
              </a:solidFill>
            </a:endParaRPr>
          </a:p>
        </p:txBody>
      </p:sp>
      <p:sp>
        <p:nvSpPr>
          <p:cNvPr id="7" name="Prostoručno 6"/>
          <p:cNvSpPr/>
          <p:nvPr/>
        </p:nvSpPr>
        <p:spPr>
          <a:xfrm>
            <a:off x="7535636" y="1269055"/>
            <a:ext cx="4303361" cy="4303361"/>
          </a:xfrm>
          <a:custGeom>
            <a:avLst/>
            <a:gdLst>
              <a:gd name="connsiteX0" fmla="*/ 0 w 4303361"/>
              <a:gd name="connsiteY0" fmla="*/ 1506176 h 4303361"/>
              <a:gd name="connsiteX1" fmla="*/ 2151681 w 4303361"/>
              <a:gd name="connsiteY1" fmla="*/ 0 h 4303361"/>
              <a:gd name="connsiteX2" fmla="*/ 4303361 w 4303361"/>
              <a:gd name="connsiteY2" fmla="*/ 1506176 h 4303361"/>
              <a:gd name="connsiteX3" fmla="*/ 3227521 w 4303361"/>
              <a:gd name="connsiteY3" fmla="*/ 1506176 h 4303361"/>
              <a:gd name="connsiteX4" fmla="*/ 3227521 w 4303361"/>
              <a:gd name="connsiteY4" fmla="*/ 4303361 h 4303361"/>
              <a:gd name="connsiteX5" fmla="*/ 1075840 w 4303361"/>
              <a:gd name="connsiteY5" fmla="*/ 4303361 h 4303361"/>
              <a:gd name="connsiteX6" fmla="*/ 1075840 w 4303361"/>
              <a:gd name="connsiteY6" fmla="*/ 1506176 h 4303361"/>
              <a:gd name="connsiteX7" fmla="*/ 0 w 4303361"/>
              <a:gd name="connsiteY7" fmla="*/ 1506176 h 4303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303361" h="4303361">
                <a:moveTo>
                  <a:pt x="2797185" y="0"/>
                </a:moveTo>
                <a:lnTo>
                  <a:pt x="4303361" y="2151681"/>
                </a:lnTo>
                <a:lnTo>
                  <a:pt x="2797185" y="4303361"/>
                </a:lnTo>
                <a:lnTo>
                  <a:pt x="2797185" y="3227521"/>
                </a:lnTo>
                <a:lnTo>
                  <a:pt x="0" y="3227521"/>
                </a:lnTo>
                <a:lnTo>
                  <a:pt x="0" y="1075840"/>
                </a:lnTo>
                <a:lnTo>
                  <a:pt x="2797185" y="1075840"/>
                </a:lnTo>
                <a:lnTo>
                  <a:pt x="2797185" y="0"/>
                </a:lnTo>
                <a:close/>
              </a:path>
            </a:pathLst>
          </a:cu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27152" tIns="1402992" rIns="1080240" bIns="1402992" numCol="1" spcCol="1270" anchor="ctr" anchorCtr="0">
            <a:noAutofit/>
          </a:bodyPr>
          <a:lstStyle/>
          <a:p>
            <a:pPr lvl="0" algn="ctr" defTabSz="2044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3600" kern="1200" dirty="0" smtClean="0">
                <a:solidFill>
                  <a:schemeClr val="tx1"/>
                </a:solidFill>
              </a:rPr>
              <a:t>Bezrezervna podrška</a:t>
            </a:r>
            <a:endParaRPr lang="hr-HR" sz="3600" kern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9566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aobljeni pravokutnik 10"/>
          <p:cNvSpPr/>
          <p:nvPr/>
        </p:nvSpPr>
        <p:spPr>
          <a:xfrm>
            <a:off x="2524517" y="2343151"/>
            <a:ext cx="7162799" cy="2155136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3600" dirty="0">
                <a:solidFill>
                  <a:schemeClr val="tx1"/>
                </a:solidFill>
              </a:rPr>
              <a:t>M</a:t>
            </a:r>
            <a:r>
              <a:rPr lang="hr-HR" sz="3600" dirty="0" smtClean="0">
                <a:solidFill>
                  <a:schemeClr val="tx1"/>
                </a:solidFill>
              </a:rPr>
              <a:t>igranti</a:t>
            </a:r>
            <a:endParaRPr lang="hr-HR" sz="3600" dirty="0">
              <a:solidFill>
                <a:schemeClr val="tx1"/>
              </a:solidFill>
            </a:endParaRPr>
          </a:p>
        </p:txBody>
      </p:sp>
      <p:sp>
        <p:nvSpPr>
          <p:cNvPr id="3" name="Zaobljeni pravokutnik 2"/>
          <p:cNvSpPr/>
          <p:nvPr/>
        </p:nvSpPr>
        <p:spPr>
          <a:xfrm>
            <a:off x="2514600" y="2343151"/>
            <a:ext cx="7162799" cy="213857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3600" dirty="0">
                <a:solidFill>
                  <a:schemeClr val="tx1"/>
                </a:solidFill>
              </a:rPr>
              <a:t>Nestanci </a:t>
            </a:r>
            <a:r>
              <a:rPr lang="hr-HR" sz="3600" dirty="0" smtClean="0">
                <a:solidFill>
                  <a:schemeClr val="tx1"/>
                </a:solidFill>
              </a:rPr>
              <a:t>migranata</a:t>
            </a:r>
            <a:endParaRPr lang="hr-HR" sz="3600" dirty="0">
              <a:solidFill>
                <a:schemeClr val="tx1"/>
              </a:solidFill>
            </a:endParaRPr>
          </a:p>
        </p:txBody>
      </p:sp>
      <p:sp>
        <p:nvSpPr>
          <p:cNvPr id="6" name="Prostoručno 5"/>
          <p:cNvSpPr/>
          <p:nvPr/>
        </p:nvSpPr>
        <p:spPr>
          <a:xfrm>
            <a:off x="353000" y="1269055"/>
            <a:ext cx="4303361" cy="4303361"/>
          </a:xfrm>
          <a:custGeom>
            <a:avLst/>
            <a:gdLst>
              <a:gd name="connsiteX0" fmla="*/ 0 w 4303361"/>
              <a:gd name="connsiteY0" fmla="*/ 1506176 h 4303361"/>
              <a:gd name="connsiteX1" fmla="*/ 2151681 w 4303361"/>
              <a:gd name="connsiteY1" fmla="*/ 0 h 4303361"/>
              <a:gd name="connsiteX2" fmla="*/ 4303361 w 4303361"/>
              <a:gd name="connsiteY2" fmla="*/ 1506176 h 4303361"/>
              <a:gd name="connsiteX3" fmla="*/ 3227521 w 4303361"/>
              <a:gd name="connsiteY3" fmla="*/ 1506176 h 4303361"/>
              <a:gd name="connsiteX4" fmla="*/ 3227521 w 4303361"/>
              <a:gd name="connsiteY4" fmla="*/ 4303361 h 4303361"/>
              <a:gd name="connsiteX5" fmla="*/ 1075840 w 4303361"/>
              <a:gd name="connsiteY5" fmla="*/ 4303361 h 4303361"/>
              <a:gd name="connsiteX6" fmla="*/ 1075840 w 4303361"/>
              <a:gd name="connsiteY6" fmla="*/ 1506176 h 4303361"/>
              <a:gd name="connsiteX7" fmla="*/ 0 w 4303361"/>
              <a:gd name="connsiteY7" fmla="*/ 1506176 h 4303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303361" h="4303361">
                <a:moveTo>
                  <a:pt x="1506176" y="4303361"/>
                </a:moveTo>
                <a:lnTo>
                  <a:pt x="0" y="2151680"/>
                </a:lnTo>
                <a:lnTo>
                  <a:pt x="1506176" y="0"/>
                </a:lnTo>
                <a:lnTo>
                  <a:pt x="1506176" y="1075840"/>
                </a:lnTo>
                <a:lnTo>
                  <a:pt x="4303361" y="1075840"/>
                </a:lnTo>
                <a:lnTo>
                  <a:pt x="4303361" y="3227521"/>
                </a:lnTo>
                <a:lnTo>
                  <a:pt x="1506176" y="3227521"/>
                </a:lnTo>
                <a:lnTo>
                  <a:pt x="1506176" y="4303361"/>
                </a:lnTo>
                <a:close/>
              </a:path>
            </a:pathLst>
          </a:cu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80240" tIns="1402992" rIns="327152" bIns="1402992" numCol="1" spcCol="1270" anchor="ctr" anchorCtr="0">
            <a:noAutofit/>
          </a:bodyPr>
          <a:lstStyle/>
          <a:p>
            <a:pPr lvl="0" algn="ctr" defTabSz="2044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3600" kern="1200" dirty="0" smtClean="0">
                <a:solidFill>
                  <a:schemeClr val="tx1"/>
                </a:solidFill>
              </a:rPr>
              <a:t>Sigurnosno pitanje</a:t>
            </a:r>
            <a:endParaRPr lang="hr-HR" sz="3600" kern="1200" dirty="0">
              <a:solidFill>
                <a:schemeClr val="tx1"/>
              </a:solidFill>
            </a:endParaRPr>
          </a:p>
        </p:txBody>
      </p:sp>
      <p:sp>
        <p:nvSpPr>
          <p:cNvPr id="7" name="Prostoručno 6"/>
          <p:cNvSpPr/>
          <p:nvPr/>
        </p:nvSpPr>
        <p:spPr>
          <a:xfrm>
            <a:off x="7535636" y="1269055"/>
            <a:ext cx="4303361" cy="4303361"/>
          </a:xfrm>
          <a:custGeom>
            <a:avLst/>
            <a:gdLst>
              <a:gd name="connsiteX0" fmla="*/ 0 w 4303361"/>
              <a:gd name="connsiteY0" fmla="*/ 1506176 h 4303361"/>
              <a:gd name="connsiteX1" fmla="*/ 2151681 w 4303361"/>
              <a:gd name="connsiteY1" fmla="*/ 0 h 4303361"/>
              <a:gd name="connsiteX2" fmla="*/ 4303361 w 4303361"/>
              <a:gd name="connsiteY2" fmla="*/ 1506176 h 4303361"/>
              <a:gd name="connsiteX3" fmla="*/ 3227521 w 4303361"/>
              <a:gd name="connsiteY3" fmla="*/ 1506176 h 4303361"/>
              <a:gd name="connsiteX4" fmla="*/ 3227521 w 4303361"/>
              <a:gd name="connsiteY4" fmla="*/ 4303361 h 4303361"/>
              <a:gd name="connsiteX5" fmla="*/ 1075840 w 4303361"/>
              <a:gd name="connsiteY5" fmla="*/ 4303361 h 4303361"/>
              <a:gd name="connsiteX6" fmla="*/ 1075840 w 4303361"/>
              <a:gd name="connsiteY6" fmla="*/ 1506176 h 4303361"/>
              <a:gd name="connsiteX7" fmla="*/ 0 w 4303361"/>
              <a:gd name="connsiteY7" fmla="*/ 1506176 h 4303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303361" h="4303361">
                <a:moveTo>
                  <a:pt x="2797185" y="0"/>
                </a:moveTo>
                <a:lnTo>
                  <a:pt x="4303361" y="2151681"/>
                </a:lnTo>
                <a:lnTo>
                  <a:pt x="2797185" y="4303361"/>
                </a:lnTo>
                <a:lnTo>
                  <a:pt x="2797185" y="3227521"/>
                </a:lnTo>
                <a:lnTo>
                  <a:pt x="0" y="3227521"/>
                </a:lnTo>
                <a:lnTo>
                  <a:pt x="0" y="1075840"/>
                </a:lnTo>
                <a:lnTo>
                  <a:pt x="2797185" y="1075840"/>
                </a:lnTo>
                <a:lnTo>
                  <a:pt x="2797185" y="0"/>
                </a:lnTo>
                <a:close/>
              </a:path>
            </a:pathLst>
          </a:cu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27152" tIns="1402992" rIns="1080240" bIns="1402992" numCol="1" spcCol="1270" anchor="ctr" anchorCtr="0">
            <a:noAutofit/>
          </a:bodyPr>
          <a:lstStyle/>
          <a:p>
            <a:pPr lvl="0" algn="ctr" defTabSz="2044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3600" kern="1200" dirty="0" smtClean="0">
                <a:solidFill>
                  <a:schemeClr val="tx1"/>
                </a:solidFill>
              </a:rPr>
              <a:t>Bezrezervna podrška</a:t>
            </a:r>
            <a:endParaRPr lang="hr-HR" sz="3600" kern="1200" dirty="0">
              <a:solidFill>
                <a:schemeClr val="tx1"/>
              </a:solidFill>
            </a:endParaRPr>
          </a:p>
        </p:txBody>
      </p:sp>
      <p:sp>
        <p:nvSpPr>
          <p:cNvPr id="4" name="TekstniOkvir 3"/>
          <p:cNvSpPr txBox="1"/>
          <p:nvPr/>
        </p:nvSpPr>
        <p:spPr>
          <a:xfrm>
            <a:off x="4965299" y="3843675"/>
            <a:ext cx="33555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200" strike="sngStrike" dirty="0" smtClean="0"/>
              <a:t>Pogibelj migranata</a:t>
            </a:r>
            <a:endParaRPr lang="hr-HR" sz="2200" strike="sngStrike" dirty="0"/>
          </a:p>
        </p:txBody>
      </p:sp>
    </p:spTree>
    <p:extLst>
      <p:ext uri="{BB962C8B-B14F-4D97-AF65-F5344CB8AC3E}">
        <p14:creationId xmlns:p14="http://schemas.microsoft.com/office/powerpoint/2010/main" val="2051069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-1.11111E-6 L -0.38659 0.0013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336" y="6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-1.11111E-6 L 0.38516 0.00139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258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3" grpId="0" animBg="1"/>
      <p:bldP spid="6" grpId="0" animBg="1"/>
      <p:bldP spid="7" grpId="0" animBg="1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aobljeni pravokutnik 3"/>
          <p:cNvSpPr/>
          <p:nvPr/>
        </p:nvSpPr>
        <p:spPr>
          <a:xfrm>
            <a:off x="2514600" y="2356309"/>
            <a:ext cx="7162799" cy="213857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3600" dirty="0">
                <a:solidFill>
                  <a:schemeClr val="tx1"/>
                </a:solidFill>
              </a:rPr>
              <a:t>Nestanci emigranata</a:t>
            </a:r>
          </a:p>
        </p:txBody>
      </p:sp>
      <p:sp>
        <p:nvSpPr>
          <p:cNvPr id="5" name="Zaobljeni pravokutnik 4"/>
          <p:cNvSpPr/>
          <p:nvPr/>
        </p:nvSpPr>
        <p:spPr>
          <a:xfrm>
            <a:off x="0" y="2356309"/>
            <a:ext cx="12192000" cy="213857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3600" dirty="0" smtClean="0">
                <a:solidFill>
                  <a:schemeClr val="tx1"/>
                </a:solidFill>
              </a:rPr>
              <a:t>Vrijeme i područja nestanaka</a:t>
            </a:r>
            <a:endParaRPr lang="hr-HR" sz="3600" dirty="0">
              <a:solidFill>
                <a:schemeClr val="tx1"/>
              </a:solidFill>
            </a:endParaRPr>
          </a:p>
        </p:txBody>
      </p:sp>
      <p:sp>
        <p:nvSpPr>
          <p:cNvPr id="9" name="Zaobljeni pravokutnik 8"/>
          <p:cNvSpPr/>
          <p:nvPr/>
        </p:nvSpPr>
        <p:spPr>
          <a:xfrm>
            <a:off x="506186" y="1553029"/>
            <a:ext cx="3131457" cy="4765232"/>
          </a:xfrm>
          <a:prstGeom prst="round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hr-HR" sz="2000" b="1" dirty="0" smtClean="0">
                <a:solidFill>
                  <a:schemeClr val="tx1"/>
                </a:solidFill>
              </a:rPr>
              <a:t>Zemlja emigriranja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Poznato: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>
                <a:solidFill>
                  <a:schemeClr val="tx1"/>
                </a:solidFill>
              </a:rPr>
              <a:t>K</a:t>
            </a:r>
            <a:r>
              <a:rPr lang="hr-HR" dirty="0" smtClean="0">
                <a:solidFill>
                  <a:schemeClr val="tx1"/>
                </a:solidFill>
              </a:rPr>
              <a:t>renuli s krijumčarima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Nepoznato: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Gdje su neki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Jesu li živi</a:t>
            </a:r>
          </a:p>
          <a:p>
            <a:pPr marL="742950" lvl="1" indent="-285750">
              <a:buFontTx/>
              <a:buChar char="-"/>
            </a:pP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10" name="Zaobljeni pravokutnik 9"/>
          <p:cNvSpPr/>
          <p:nvPr/>
        </p:nvSpPr>
        <p:spPr>
          <a:xfrm>
            <a:off x="4101193" y="1548482"/>
            <a:ext cx="3131457" cy="4765232"/>
          </a:xfrm>
          <a:prstGeom prst="round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hr-HR" sz="2000" b="1" dirty="0" smtClean="0">
                <a:solidFill>
                  <a:schemeClr val="tx1"/>
                </a:solidFill>
              </a:rPr>
              <a:t>Zemlje tranzita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Poznato: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Putovali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Neki poginuli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Nepoznato: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Što se nekima dogodilo tijekom putovanja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 smtClean="0">
              <a:solidFill>
                <a:schemeClr val="tx1"/>
              </a:solidFill>
            </a:endParaRPr>
          </a:p>
          <a:p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11" name="Zaobljeni pravokutnik 10"/>
          <p:cNvSpPr/>
          <p:nvPr/>
        </p:nvSpPr>
        <p:spPr>
          <a:xfrm>
            <a:off x="7696200" y="1548482"/>
            <a:ext cx="3131457" cy="4765232"/>
          </a:xfrm>
          <a:prstGeom prst="round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hr-HR" sz="2000" b="1" dirty="0" smtClean="0">
                <a:solidFill>
                  <a:schemeClr val="tx1"/>
                </a:solidFill>
              </a:rPr>
              <a:t>Zemlja imigriranja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Poznato: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Ušli su u zemlju imigriranja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Nepoznato: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Gdje su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Kako su završili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Jesu li živi</a:t>
            </a:r>
          </a:p>
          <a:p>
            <a:pPr algn="ctr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94948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44444E-6 L 0 -0.3426 " pathEditMode="relative" rAng="0" ptsTypes="AA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71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9" grpId="0" animBg="1"/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aobljeni pravokutnik 4"/>
          <p:cNvSpPr/>
          <p:nvPr/>
        </p:nvSpPr>
        <p:spPr>
          <a:xfrm>
            <a:off x="0" y="0"/>
            <a:ext cx="12192000" cy="213857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3600" dirty="0" smtClean="0">
                <a:solidFill>
                  <a:schemeClr val="tx1"/>
                </a:solidFill>
              </a:rPr>
              <a:t>Podaci o nestancima</a:t>
            </a:r>
            <a:endParaRPr lang="hr-HR" sz="3600" dirty="0">
              <a:solidFill>
                <a:schemeClr val="tx1"/>
              </a:solidFill>
            </a:endParaRPr>
          </a:p>
        </p:txBody>
      </p:sp>
      <p:sp>
        <p:nvSpPr>
          <p:cNvPr id="9" name="Zaobljeni pravokutnik 8"/>
          <p:cNvSpPr/>
          <p:nvPr/>
        </p:nvSpPr>
        <p:spPr>
          <a:xfrm>
            <a:off x="506186" y="1553029"/>
            <a:ext cx="3116943" cy="4765231"/>
          </a:xfrm>
          <a:prstGeom prst="round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hr-HR" sz="2000" b="1" dirty="0" smtClean="0">
                <a:solidFill>
                  <a:schemeClr val="tx1"/>
                </a:solidFill>
              </a:rPr>
              <a:t>Izvori podataka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Međunarodne institucije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Međunarodne organizacije civilnog društva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Vjerske organizacije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Mediji</a:t>
            </a:r>
          </a:p>
          <a:p>
            <a:pPr marL="742950" lvl="1" indent="-285750">
              <a:buFontTx/>
              <a:buChar char="-"/>
            </a:pP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10" name="Zaobljeni pravokutnik 9"/>
          <p:cNvSpPr/>
          <p:nvPr/>
        </p:nvSpPr>
        <p:spPr>
          <a:xfrm>
            <a:off x="4101193" y="1548482"/>
            <a:ext cx="3116943" cy="4765231"/>
          </a:xfrm>
          <a:prstGeom prst="round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hr-HR" sz="2000" b="1" dirty="0" smtClean="0">
                <a:solidFill>
                  <a:schemeClr val="tx1"/>
                </a:solidFill>
              </a:rPr>
              <a:t>Nepouzdanost podataka</a:t>
            </a:r>
            <a:endParaRPr lang="hr-HR" sz="20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Ilegalni načini putovanja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Neki nestanci se ne prijavljuju od strane: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Migranata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Organizacija koje skrbe za migrante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Nepovezanost i nekoordiniranost institucija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 smtClean="0">
              <a:solidFill>
                <a:schemeClr val="tx1"/>
              </a:solidFill>
            </a:endParaRPr>
          </a:p>
          <a:p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11" name="Zaobljeni pravokutnik 10"/>
          <p:cNvSpPr/>
          <p:nvPr/>
        </p:nvSpPr>
        <p:spPr>
          <a:xfrm>
            <a:off x="7696200" y="1548482"/>
            <a:ext cx="3116943" cy="4765231"/>
          </a:xfrm>
          <a:prstGeom prst="round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hr-HR" sz="2000" b="1" dirty="0" smtClean="0">
                <a:solidFill>
                  <a:schemeClr val="tx1"/>
                </a:solidFill>
              </a:rPr>
              <a:t>Procjene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Mediteran (2014. – 2018.) poginulo ili nestalo oko 18000 </a:t>
            </a:r>
            <a:r>
              <a:rPr lang="hr-HR" dirty="0" smtClean="0">
                <a:solidFill>
                  <a:schemeClr val="tx1"/>
                </a:solidFill>
              </a:rPr>
              <a:t>migranata svih dobnih skupina, </a:t>
            </a:r>
            <a:r>
              <a:rPr lang="hr-HR" dirty="0" smtClean="0">
                <a:solidFill>
                  <a:schemeClr val="tx1"/>
                </a:solidFill>
              </a:rPr>
              <a:t>od toga u prosjeku jedno dijete dnevno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Europa (2014. – 2016.) najmanje 10000 </a:t>
            </a:r>
            <a:r>
              <a:rPr lang="hr-HR" dirty="0" smtClean="0">
                <a:solidFill>
                  <a:schemeClr val="tx1"/>
                </a:solidFill>
              </a:rPr>
              <a:t>djece bez pratnje je </a:t>
            </a:r>
            <a:r>
              <a:rPr lang="hr-HR" dirty="0" smtClean="0">
                <a:solidFill>
                  <a:schemeClr val="tx1"/>
                </a:solidFill>
              </a:rPr>
              <a:t>nestalo  nakon registracije u zemljama imigriranja </a:t>
            </a:r>
          </a:p>
          <a:p>
            <a:pPr algn="ctr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841148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aobljeni pravokutnik 4"/>
          <p:cNvSpPr/>
          <p:nvPr/>
        </p:nvSpPr>
        <p:spPr>
          <a:xfrm>
            <a:off x="0" y="0"/>
            <a:ext cx="12192000" cy="213857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3600" dirty="0" smtClean="0">
                <a:solidFill>
                  <a:schemeClr val="tx1"/>
                </a:solidFill>
              </a:rPr>
              <a:t>Nestanci migranata u kontekstu trgovanja ljudima</a:t>
            </a:r>
            <a:endParaRPr lang="hr-HR" sz="3600" dirty="0">
              <a:solidFill>
                <a:schemeClr val="tx1"/>
              </a:solidFill>
            </a:endParaRPr>
          </a:p>
        </p:txBody>
      </p:sp>
      <p:sp>
        <p:nvSpPr>
          <p:cNvPr id="9" name="Zaobljeni pravokutnik 8"/>
          <p:cNvSpPr/>
          <p:nvPr/>
        </p:nvSpPr>
        <p:spPr>
          <a:xfrm>
            <a:off x="506186" y="1553029"/>
            <a:ext cx="3131457" cy="4765231"/>
          </a:xfrm>
          <a:prstGeom prst="round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hr-HR" sz="2000" b="1" dirty="0" smtClean="0">
                <a:solidFill>
                  <a:schemeClr val="tx1"/>
                </a:solidFill>
              </a:rPr>
              <a:t>Ilegalno migriranje i trgovina ljudima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Ilegalni migranti su izloženi velikom riziku postajanja žrtvama trgovine ljudima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 smtClean="0">
              <a:solidFill>
                <a:schemeClr val="tx1"/>
              </a:solidFill>
            </a:endParaRPr>
          </a:p>
          <a:p>
            <a:pPr marL="742950" lvl="1" indent="-285750">
              <a:buFontTx/>
              <a:buChar char="-"/>
            </a:pP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10" name="Zaobljeni pravokutnik 9"/>
          <p:cNvSpPr/>
          <p:nvPr/>
        </p:nvSpPr>
        <p:spPr>
          <a:xfrm>
            <a:off x="4101193" y="1548482"/>
            <a:ext cx="3131457" cy="4765231"/>
          </a:xfrm>
          <a:prstGeom prst="round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hr-HR" sz="2000" b="1" dirty="0" smtClean="0">
                <a:solidFill>
                  <a:schemeClr val="tx1"/>
                </a:solidFill>
              </a:rPr>
              <a:t>Područja izloženosti u zemlji: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Emigriranja prevarom o uspješnom: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>
                <a:solidFill>
                  <a:schemeClr val="tx1"/>
                </a:solidFill>
              </a:rPr>
              <a:t>U</a:t>
            </a:r>
            <a:r>
              <a:rPr lang="hr-HR" dirty="0" smtClean="0">
                <a:solidFill>
                  <a:schemeClr val="tx1"/>
                </a:solidFill>
              </a:rPr>
              <a:t>lasku u zemlju imigriranja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Zaposlenjem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Imigriranja prevarom  o: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Zaposlenju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Stanovanju </a:t>
            </a:r>
          </a:p>
          <a:p>
            <a:endParaRPr lang="hr-HR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 smtClean="0">
              <a:solidFill>
                <a:schemeClr val="tx1"/>
              </a:solidFill>
            </a:endParaRPr>
          </a:p>
          <a:p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11" name="Zaobljeni pravokutnik 10"/>
          <p:cNvSpPr/>
          <p:nvPr/>
        </p:nvSpPr>
        <p:spPr>
          <a:xfrm>
            <a:off x="7696200" y="1548482"/>
            <a:ext cx="3131457" cy="4765231"/>
          </a:xfrm>
          <a:prstGeom prst="round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hr-HR" sz="2000" b="1" dirty="0" smtClean="0">
                <a:solidFill>
                  <a:schemeClr val="tx1"/>
                </a:solidFill>
              </a:rPr>
              <a:t>Prevare se ne događaju samo drugima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Hrvatska (2014. – 2018.) 173812 registriranih </a:t>
            </a:r>
            <a:r>
              <a:rPr lang="hr-HR" dirty="0" smtClean="0">
                <a:solidFill>
                  <a:schemeClr val="tx1"/>
                </a:solidFill>
              </a:rPr>
              <a:t>hrvatskih građana koji su emigrirali u druge zemlje</a:t>
            </a:r>
            <a:endParaRPr lang="hr-HR" b="1" dirty="0" smtClean="0">
              <a:solidFill>
                <a:schemeClr val="tx1"/>
              </a:solidFill>
            </a:endParaRPr>
          </a:p>
          <a:p>
            <a:pPr algn="ctr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14621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aobljeni pravokutnik 4"/>
          <p:cNvSpPr/>
          <p:nvPr/>
        </p:nvSpPr>
        <p:spPr>
          <a:xfrm>
            <a:off x="0" y="0"/>
            <a:ext cx="12192000" cy="213857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3600" dirty="0" smtClean="0">
                <a:solidFill>
                  <a:schemeClr val="tx1"/>
                </a:solidFill>
              </a:rPr>
              <a:t>Prema traganju za rješenjem</a:t>
            </a:r>
            <a:endParaRPr lang="hr-HR" sz="3600" dirty="0">
              <a:solidFill>
                <a:schemeClr val="tx1"/>
              </a:solidFill>
            </a:endParaRPr>
          </a:p>
        </p:txBody>
      </p:sp>
      <p:sp>
        <p:nvSpPr>
          <p:cNvPr id="9" name="Zaobljeni pravokutnik 8"/>
          <p:cNvSpPr/>
          <p:nvPr/>
        </p:nvSpPr>
        <p:spPr>
          <a:xfrm>
            <a:off x="506186" y="1553029"/>
            <a:ext cx="3131457" cy="4765231"/>
          </a:xfrm>
          <a:prstGeom prst="round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hr-HR" sz="2000" b="1" dirty="0" smtClean="0">
                <a:solidFill>
                  <a:schemeClr val="tx1"/>
                </a:solidFill>
              </a:rPr>
              <a:t>Teološki značaj migracija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>
                <a:solidFill>
                  <a:schemeClr val="tx1"/>
                </a:solidFill>
              </a:rPr>
              <a:t>Z</a:t>
            </a:r>
            <a:r>
              <a:rPr lang="hr-HR" dirty="0" smtClean="0">
                <a:solidFill>
                  <a:schemeClr val="tx1"/>
                </a:solidFill>
              </a:rPr>
              <a:t>nak vremena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Sastavni dio povijesti spasenja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Neizostavna prigoda za ostvarenje kršćanskog identiteta, evangelizaciju i izgradnju novoga svijeta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 smtClean="0">
              <a:solidFill>
                <a:schemeClr val="tx1"/>
              </a:solidFill>
            </a:endParaRPr>
          </a:p>
          <a:p>
            <a:pPr marL="742950" lvl="1" indent="-285750">
              <a:buFontTx/>
              <a:buChar char="-"/>
            </a:pPr>
            <a:endParaRPr lang="hr-H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6065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aobljeni pravokutnik 4"/>
          <p:cNvSpPr/>
          <p:nvPr/>
        </p:nvSpPr>
        <p:spPr>
          <a:xfrm>
            <a:off x="0" y="0"/>
            <a:ext cx="12192000" cy="213857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3600" dirty="0" smtClean="0">
                <a:solidFill>
                  <a:schemeClr val="tx1"/>
                </a:solidFill>
              </a:rPr>
              <a:t>Prema traganju za rješenjem</a:t>
            </a:r>
            <a:endParaRPr lang="hr-HR" sz="3600" dirty="0">
              <a:solidFill>
                <a:schemeClr val="tx1"/>
              </a:solidFill>
            </a:endParaRPr>
          </a:p>
        </p:txBody>
      </p:sp>
      <p:sp>
        <p:nvSpPr>
          <p:cNvPr id="9" name="Zaobljeni pravokutnik 8"/>
          <p:cNvSpPr/>
          <p:nvPr/>
        </p:nvSpPr>
        <p:spPr>
          <a:xfrm>
            <a:off x="506186" y="1553029"/>
            <a:ext cx="3131457" cy="4765231"/>
          </a:xfrm>
          <a:prstGeom prst="round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hr-HR" sz="2000" b="1" dirty="0" smtClean="0">
                <a:solidFill>
                  <a:schemeClr val="tx1"/>
                </a:solidFill>
              </a:rPr>
              <a:t>Teološki značaj migracija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>
                <a:solidFill>
                  <a:schemeClr val="tx1"/>
                </a:solidFill>
              </a:rPr>
              <a:t>Z</a:t>
            </a:r>
            <a:r>
              <a:rPr lang="hr-HR" dirty="0" smtClean="0">
                <a:solidFill>
                  <a:schemeClr val="tx1"/>
                </a:solidFill>
              </a:rPr>
              <a:t>nak vremena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Sastavni dio povijesti spasenja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Neizostavna prigoda za ostvarenje kršćanskog identiteta, evangelizaciju i izgradnju novoga svijeta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 smtClean="0">
              <a:solidFill>
                <a:schemeClr val="tx1"/>
              </a:solidFill>
            </a:endParaRPr>
          </a:p>
          <a:p>
            <a:pPr marL="742950" lvl="1" indent="-285750">
              <a:buFontTx/>
              <a:buChar char="-"/>
            </a:pP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4" name="Zaobljeni pravokutnik 3"/>
          <p:cNvSpPr/>
          <p:nvPr/>
        </p:nvSpPr>
        <p:spPr>
          <a:xfrm>
            <a:off x="506186" y="1553028"/>
            <a:ext cx="3131457" cy="4765231"/>
          </a:xfrm>
          <a:prstGeom prst="round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hr-HR" sz="2000" b="1" dirty="0" smtClean="0">
                <a:solidFill>
                  <a:schemeClr val="tx1"/>
                </a:solidFill>
              </a:rPr>
              <a:t>Teološki značaj migranata</a:t>
            </a:r>
          </a:p>
          <a:p>
            <a:pPr marL="171450" lvl="1" indent="-171450" defTabSz="11557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hr-HR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Hermeneutički ključ za čitanje migracija kao znaka vremena</a:t>
            </a:r>
          </a:p>
          <a:p>
            <a:pPr marL="171450" lvl="1" indent="-171450" defTabSz="11557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hr-HR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Jedni od biblijskih</a:t>
            </a:r>
          </a:p>
          <a:p>
            <a:pPr marL="628650" lvl="2" indent="-171450" defTabSz="11557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hr-HR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Najmanjih, posljednjih, stranaca…</a:t>
            </a:r>
          </a:p>
          <a:p>
            <a:pPr marL="171450" lvl="1" indent="-171450" defTabSz="11557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hr-HR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Krist koji kuca na naša vrata </a:t>
            </a:r>
          </a:p>
          <a:p>
            <a:pPr marL="171450" lvl="1" indent="-171450" defTabSz="11557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hr-HR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Neizostavna prigoda za izražavanje najizvrsnijeg oblika ljubavi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 smtClean="0">
              <a:solidFill>
                <a:schemeClr val="tx1"/>
              </a:solidFill>
            </a:endParaRPr>
          </a:p>
          <a:p>
            <a:pPr marL="742950" lvl="1" indent="-285750">
              <a:buFontTx/>
              <a:buChar char="-"/>
            </a:pP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6" name="Zaobljeni pravokutnik 5"/>
          <p:cNvSpPr/>
          <p:nvPr/>
        </p:nvSpPr>
        <p:spPr>
          <a:xfrm>
            <a:off x="4101193" y="1548482"/>
            <a:ext cx="3131457" cy="4765231"/>
          </a:xfrm>
          <a:prstGeom prst="round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hr-HR" sz="2000" b="1" dirty="0" smtClean="0">
                <a:solidFill>
                  <a:schemeClr val="tx1"/>
                </a:solidFill>
              </a:rPr>
              <a:t>Etički značaj migracija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Strukturna stvarnost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>
                <a:solidFill>
                  <a:schemeClr val="tx1"/>
                </a:solidFill>
              </a:rPr>
              <a:t>O</a:t>
            </a:r>
            <a:r>
              <a:rPr lang="hr-HR" dirty="0" smtClean="0">
                <a:solidFill>
                  <a:schemeClr val="tx1"/>
                </a:solidFill>
              </a:rPr>
              <a:t>dgovor na njih mora obuhvaćati </a:t>
            </a:r>
            <a:r>
              <a:rPr lang="hr-HR" dirty="0" smtClean="0">
                <a:solidFill>
                  <a:schemeClr val="tx1"/>
                </a:solidFill>
              </a:rPr>
              <a:t>strukture</a:t>
            </a:r>
            <a:r>
              <a:rPr lang="hr-HR" dirty="0">
                <a:solidFill>
                  <a:schemeClr val="tx1"/>
                </a:solidFill>
              </a:rPr>
              <a:t> </a:t>
            </a:r>
            <a:r>
              <a:rPr lang="hr-HR" dirty="0" smtClean="0">
                <a:solidFill>
                  <a:schemeClr val="tx1"/>
                </a:solidFill>
              </a:rPr>
              <a:t>i pojedince</a:t>
            </a:r>
            <a:endParaRPr lang="hr-HR" dirty="0" smtClean="0">
              <a:solidFill>
                <a:schemeClr val="tx1"/>
              </a:solidFill>
            </a:endParaRPr>
          </a:p>
          <a:p>
            <a:endParaRPr lang="hr-HR" dirty="0">
              <a:solidFill>
                <a:schemeClr val="tx1"/>
              </a:solidFill>
            </a:endParaRPr>
          </a:p>
          <a:p>
            <a:r>
              <a:rPr lang="hr-HR" sz="2000" b="1" dirty="0" smtClean="0">
                <a:solidFill>
                  <a:schemeClr val="tx1"/>
                </a:solidFill>
              </a:rPr>
              <a:t>Etički značaj migranata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Nije riječ samo o njima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Oni su simbol svih odbačenih od strane baštinika kulture odbacivanja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Uočimo li To, učili smo alarm koji nas upozorava na moralno propadanje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hr-HR" dirty="0" smtClean="0">
              <a:solidFill>
                <a:schemeClr val="tx1"/>
              </a:solidFill>
            </a:endParaRPr>
          </a:p>
          <a:p>
            <a:endParaRPr lang="hr-HR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 smtClean="0">
              <a:solidFill>
                <a:schemeClr val="tx1"/>
              </a:solidFill>
            </a:endParaRPr>
          </a:p>
          <a:p>
            <a:endParaRPr lang="hr-H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0267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4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aobljeni pravokutnik 4"/>
          <p:cNvSpPr/>
          <p:nvPr/>
        </p:nvSpPr>
        <p:spPr>
          <a:xfrm>
            <a:off x="0" y="0"/>
            <a:ext cx="12192000" cy="213857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3600" dirty="0" smtClean="0">
                <a:solidFill>
                  <a:schemeClr val="tx1"/>
                </a:solidFill>
              </a:rPr>
              <a:t>Prema traganju za rješenjem</a:t>
            </a:r>
            <a:endParaRPr lang="hr-HR" sz="3600" dirty="0">
              <a:solidFill>
                <a:schemeClr val="tx1"/>
              </a:solidFill>
            </a:endParaRPr>
          </a:p>
        </p:txBody>
      </p:sp>
      <p:sp>
        <p:nvSpPr>
          <p:cNvPr id="7" name="Zaobljeni pravokutnik 6"/>
          <p:cNvSpPr/>
          <p:nvPr/>
        </p:nvSpPr>
        <p:spPr>
          <a:xfrm>
            <a:off x="4101192" y="1548481"/>
            <a:ext cx="3131457" cy="4765231"/>
          </a:xfrm>
          <a:prstGeom prst="round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hr-HR" sz="2000" b="1" dirty="0" smtClean="0">
                <a:solidFill>
                  <a:schemeClr val="tx1"/>
                </a:solidFill>
              </a:rPr>
              <a:t>Etički značaj migracija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Strukturna stvarnost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>
                <a:solidFill>
                  <a:schemeClr val="tx1"/>
                </a:solidFill>
              </a:rPr>
              <a:t>O</a:t>
            </a:r>
            <a:r>
              <a:rPr lang="hr-HR" dirty="0" smtClean="0">
                <a:solidFill>
                  <a:schemeClr val="tx1"/>
                </a:solidFill>
              </a:rPr>
              <a:t>dgovor na njih mora obuhvaćati </a:t>
            </a:r>
            <a:r>
              <a:rPr lang="hr-HR" dirty="0" smtClean="0">
                <a:solidFill>
                  <a:schemeClr val="tx1"/>
                </a:solidFill>
              </a:rPr>
              <a:t>strukture i pojedince</a:t>
            </a:r>
            <a:endParaRPr lang="hr-HR" dirty="0" smtClean="0">
              <a:solidFill>
                <a:schemeClr val="tx1"/>
              </a:solidFill>
            </a:endParaRPr>
          </a:p>
          <a:p>
            <a:endParaRPr lang="hr-HR" dirty="0">
              <a:solidFill>
                <a:schemeClr val="tx1"/>
              </a:solidFill>
            </a:endParaRPr>
          </a:p>
          <a:p>
            <a:r>
              <a:rPr lang="hr-HR" sz="2000" b="1" dirty="0" smtClean="0">
                <a:solidFill>
                  <a:schemeClr val="tx1"/>
                </a:solidFill>
              </a:rPr>
              <a:t>Etički značaj migranata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Nije riječ samo o njima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Oni su simbol svih odbačenih od strane baštinika kulture odbacivanja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Uočimo li To, učili smo alarm koji nas upozorava na moralno propadanje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hr-HR" dirty="0" smtClean="0">
              <a:solidFill>
                <a:schemeClr val="tx1"/>
              </a:solidFill>
            </a:endParaRPr>
          </a:p>
          <a:p>
            <a:endParaRPr lang="hr-HR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 smtClean="0">
              <a:solidFill>
                <a:schemeClr val="tx1"/>
              </a:solidFill>
            </a:endParaRPr>
          </a:p>
          <a:p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6" name="Zaobljeni pravokutnik 5"/>
          <p:cNvSpPr/>
          <p:nvPr/>
        </p:nvSpPr>
        <p:spPr>
          <a:xfrm>
            <a:off x="4101192" y="1548480"/>
            <a:ext cx="3131457" cy="4765231"/>
          </a:xfrm>
          <a:prstGeom prst="round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hr-HR" sz="2000" b="1" dirty="0" smtClean="0">
                <a:solidFill>
                  <a:schemeClr val="tx1"/>
                </a:solidFill>
              </a:rPr>
              <a:t>Etički značaj migranata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Taj alarm zahtjeva bezuvjetan moralni zaokret u svim dimenzijama života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Od „najprije Ja, pa onda svi ostali”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Prema kreposti susretanja i prihvaćanja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hr-HR" dirty="0" smtClean="0">
              <a:solidFill>
                <a:schemeClr val="tx1"/>
              </a:solidFill>
            </a:endParaRPr>
          </a:p>
          <a:p>
            <a:endParaRPr lang="hr-HR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 smtClean="0">
              <a:solidFill>
                <a:schemeClr val="tx1"/>
              </a:solidFill>
            </a:endParaRPr>
          </a:p>
          <a:p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4" name="Zaobljeni pravokutnik 3"/>
          <p:cNvSpPr/>
          <p:nvPr/>
        </p:nvSpPr>
        <p:spPr>
          <a:xfrm>
            <a:off x="506186" y="1553028"/>
            <a:ext cx="3131457" cy="4765231"/>
          </a:xfrm>
          <a:prstGeom prst="round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hr-HR" sz="2000" b="1" dirty="0" smtClean="0">
                <a:solidFill>
                  <a:schemeClr val="tx1"/>
                </a:solidFill>
              </a:rPr>
              <a:t>Teološki značaj migranata</a:t>
            </a:r>
          </a:p>
          <a:p>
            <a:pPr marL="171450" lvl="1" indent="-171450" defTabSz="11557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hr-HR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Hermeneutički ključ za čitanje migracija kao znaka vremena</a:t>
            </a:r>
          </a:p>
          <a:p>
            <a:pPr marL="171450" lvl="1" indent="-171450" defTabSz="11557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hr-HR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Jedni od biblijskih</a:t>
            </a:r>
          </a:p>
          <a:p>
            <a:pPr marL="628650" lvl="2" indent="-171450" defTabSz="11557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hr-HR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Najmanjih, posljednjih, stranaca…</a:t>
            </a:r>
          </a:p>
          <a:p>
            <a:pPr marL="171450" lvl="1" indent="-171450" defTabSz="11557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hr-HR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Krist koji kuca na naša </a:t>
            </a:r>
            <a:r>
              <a:rPr lang="hr-HR" dirty="0" smtClean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vrata</a:t>
            </a:r>
            <a:endParaRPr lang="hr-HR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  <a:p>
            <a:pPr marL="171450" lvl="1" indent="-171450" defTabSz="11557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hr-HR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Neizostavna prigoda za izražavanje najizvrsnijeg oblika ljubavi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 smtClean="0">
              <a:solidFill>
                <a:schemeClr val="tx1"/>
              </a:solidFill>
            </a:endParaRPr>
          </a:p>
          <a:p>
            <a:pPr marL="742950" lvl="1" indent="-285750">
              <a:buFontTx/>
              <a:buChar char="-"/>
            </a:pPr>
            <a:endParaRPr lang="hr-H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7970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 animBg="1"/>
    </p:bld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955</TotalTime>
  <Words>751</Words>
  <Application>Microsoft Office PowerPoint</Application>
  <PresentationFormat>Široki zaslon</PresentationFormat>
  <Paragraphs>180</Paragraphs>
  <Slides>12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Tema sustava Office</vt:lpstr>
      <vt:lpstr>Nestanci migranata - u kontekstu trgovanja ljudima Ravnodušnost i prijezir spram patnji migranata jesu najteži grijesi propusta suvremenog društva  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igor jakobfi</dc:creator>
  <cp:lastModifiedBy>igor jakobfi</cp:lastModifiedBy>
  <cp:revision>50</cp:revision>
  <dcterms:created xsi:type="dcterms:W3CDTF">2020-01-12T09:03:55Z</dcterms:created>
  <dcterms:modified xsi:type="dcterms:W3CDTF">2020-01-17T20:29:05Z</dcterms:modified>
</cp:coreProperties>
</file>